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</p:sldMasterIdLst>
  <p:notesMasterIdLst>
    <p:notesMasterId r:id="rId56"/>
  </p:notesMasterIdLst>
  <p:handoutMasterIdLst>
    <p:handoutMasterId r:id="rId57"/>
  </p:handoutMasterIdLst>
  <p:sldIdLst>
    <p:sldId id="256" r:id="rId5"/>
    <p:sldId id="462" r:id="rId6"/>
    <p:sldId id="271" r:id="rId7"/>
    <p:sldId id="436" r:id="rId8"/>
    <p:sldId id="471" r:id="rId9"/>
    <p:sldId id="433" r:id="rId10"/>
    <p:sldId id="441" r:id="rId11"/>
    <p:sldId id="416" r:id="rId12"/>
    <p:sldId id="403" r:id="rId13"/>
    <p:sldId id="442" r:id="rId14"/>
    <p:sldId id="466" r:id="rId15"/>
    <p:sldId id="438" r:id="rId16"/>
    <p:sldId id="383" r:id="rId17"/>
    <p:sldId id="428" r:id="rId18"/>
    <p:sldId id="443" r:id="rId19"/>
    <p:sldId id="474" r:id="rId20"/>
    <p:sldId id="473" r:id="rId21"/>
    <p:sldId id="444" r:id="rId22"/>
    <p:sldId id="445" r:id="rId23"/>
    <p:sldId id="446" r:id="rId24"/>
    <p:sldId id="467" r:id="rId25"/>
    <p:sldId id="475" r:id="rId26"/>
    <p:sldId id="455" r:id="rId27"/>
    <p:sldId id="450" r:id="rId28"/>
    <p:sldId id="451" r:id="rId29"/>
    <p:sldId id="456" r:id="rId30"/>
    <p:sldId id="453" r:id="rId31"/>
    <p:sldId id="468" r:id="rId32"/>
    <p:sldId id="435" r:id="rId33"/>
    <p:sldId id="460" r:id="rId34"/>
    <p:sldId id="461" r:id="rId35"/>
    <p:sldId id="457" r:id="rId36"/>
    <p:sldId id="440" r:id="rId37"/>
    <p:sldId id="458" r:id="rId38"/>
    <p:sldId id="459" r:id="rId39"/>
    <p:sldId id="432" r:id="rId40"/>
    <p:sldId id="449" r:id="rId41"/>
    <p:sldId id="414" r:id="rId42"/>
    <p:sldId id="431" r:id="rId43"/>
    <p:sldId id="448" r:id="rId44"/>
    <p:sldId id="402" r:id="rId45"/>
    <p:sldId id="425" r:id="rId46"/>
    <p:sldId id="405" r:id="rId47"/>
    <p:sldId id="410" r:id="rId48"/>
    <p:sldId id="465" r:id="rId49"/>
    <p:sldId id="411" r:id="rId50"/>
    <p:sldId id="396" r:id="rId51"/>
    <p:sldId id="472" r:id="rId52"/>
    <p:sldId id="380" r:id="rId53"/>
    <p:sldId id="476" r:id="rId54"/>
    <p:sldId id="477" r:id="rId55"/>
  </p:sldIdLst>
  <p:sldSz cx="9144000" cy="5143500" type="screen16x9"/>
  <p:notesSz cx="6858000" cy="9144000"/>
  <p:defaultTextStyle>
    <a:defPPr>
      <a:defRPr lang="fr-FR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D5E7"/>
    <a:srgbClr val="D22323"/>
    <a:srgbClr val="EB8323"/>
    <a:srgbClr val="17D400"/>
    <a:srgbClr val="000070"/>
    <a:srgbClr val="000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91" autoAdjust="0"/>
    <p:restoredTop sz="77885"/>
  </p:normalViewPr>
  <p:slideViewPr>
    <p:cSldViewPr snapToGrid="0" snapToObjects="1" showGuides="1">
      <p:cViewPr varScale="1">
        <p:scale>
          <a:sx n="85" d="100"/>
          <a:sy n="85" d="100"/>
        </p:scale>
        <p:origin x="1517" y="5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50" d="100"/>
          <a:sy n="150" d="100"/>
        </p:scale>
        <p:origin x="6080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tableStyles" Target="tableStyle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 dirty="0">
              <a:latin typeface="Arial" panose="020B0604020202020204" pitchFamily="34" charset="0"/>
            </a:endParaRP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279B33-A94D-4C8C-88C2-619932967EF3}" type="datetimeFigureOut">
              <a:rPr lang="fr-CH" smtClean="0">
                <a:latin typeface="Arial" panose="020B0604020202020204" pitchFamily="34" charset="0"/>
              </a:rPr>
              <a:t>27.09.2025</a:t>
            </a:fld>
            <a:endParaRPr lang="fr-CH" dirty="0">
              <a:latin typeface="Arial" panose="020B0604020202020204" pitchFamily="34" charset="0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 dirty="0">
              <a:latin typeface="Arial" panose="020B0604020202020204" pitchFamily="34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BF4AF0-8439-436D-BEF0-52070F19E1B6}" type="slidenum">
              <a:rPr lang="fr-CH" smtClean="0">
                <a:latin typeface="Arial" panose="020B0604020202020204" pitchFamily="34" charset="0"/>
              </a:rPr>
              <a:t>‹N›</a:t>
            </a:fld>
            <a:endParaRPr lang="fr-CH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9056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8103E42-5239-1A40-AD33-3EE7E9DDF5FD}" type="datetimeFigureOut">
              <a:rPr lang="fr-FR" smtClean="0"/>
              <a:pPr/>
              <a:t>27/09/2025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4CF50783-AAED-1941-8BCC-9F6140F0A6B1}" type="slidenum">
              <a:rPr lang="fr-FR" smtClean="0"/>
              <a:pPr/>
              <a:t>‹N›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26742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50783-AAED-1941-8BCC-9F6140F0A6B1}" type="slidenum">
              <a:rPr lang="fr-FR" smtClean="0"/>
              <a:pPr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1281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50783-AAED-1941-8BCC-9F6140F0A6B1}" type="slidenum">
              <a:rPr lang="fr-FR" smtClean="0"/>
              <a:pPr/>
              <a:t>30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976738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2485D-5E72-CC2A-E341-5BD1E8EBEB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8C15C7E-5342-EEB2-B086-56EFA8D4E4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5433D3F-148E-A467-A81C-E87E2127B9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D5BCE5A-0694-ECE4-0882-DE5BB0566F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50783-AAED-1941-8BCC-9F6140F0A6B1}" type="slidenum">
              <a:rPr lang="fr-FR" smtClean="0"/>
              <a:pPr/>
              <a:t>39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847753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50783-AAED-1941-8BCC-9F6140F0A6B1}" type="slidenum">
              <a:rPr lang="fr-FR" smtClean="0"/>
              <a:pPr/>
              <a:t>41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069134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50783-AAED-1941-8BCC-9F6140F0A6B1}" type="slidenum">
              <a:rPr lang="fr-FR" smtClean="0"/>
              <a:pPr/>
              <a:t>45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809323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50783-AAED-1941-8BCC-9F6140F0A6B1}" type="slidenum">
              <a:rPr lang="fr-FR" smtClean="0"/>
              <a:pPr/>
              <a:t>46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06039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11138" y="592138"/>
            <a:ext cx="6435725" cy="36210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210518" y="4587875"/>
            <a:ext cx="6436964" cy="4013683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F50783-AAED-1941-8BCC-9F6140F0A6B1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F1CB072-4A5C-F443-84CC-466F6058502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38DCFF-C469-8948-8843-009E4C04A5E3}" type="datetime1">
              <a:rPr kumimoji="0" lang="fr-C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27.09.2025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3D8310D-B91B-A743-896F-F9845CEF21B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Speaker</a:t>
            </a: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Espace réservé de l'en-tête 6">
            <a:extLst>
              <a:ext uri="{FF2B5EF4-FFF2-40B4-BE49-F238E27FC236}">
                <a16:creationId xmlns:a16="http://schemas.microsoft.com/office/drawing/2014/main" id="{1F563D77-70D3-894D-9BAC-6BBC60FA11C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NAME EVENT / NAME PRESENTATION</a:t>
            </a: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5474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50783-AAED-1941-8BCC-9F6140F0A6B1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52819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1D602A-9AE6-1DA6-CD63-0799C0B430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12A48D9-DB4E-3670-1377-7398A8C159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966D3C0-C7FF-ED81-F284-49EF739038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3383323-0851-2243-DA5B-F853052B13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50783-AAED-1941-8BCC-9F6140F0A6B1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735964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50783-AAED-1941-8BCC-9F6140F0A6B1}" type="slidenum">
              <a:rPr lang="fr-FR" smtClean="0"/>
              <a:pPr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67560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50783-AAED-1941-8BCC-9F6140F0A6B1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6073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50783-AAED-1941-8BCC-9F6140F0A6B1}" type="slidenum">
              <a:rPr lang="fr-FR" smtClean="0"/>
              <a:pPr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872964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EE4138-1970-170A-21DE-F313653F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786F773-3CBA-4CA1-5E2A-8D24694E6A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7D34DA9-F4EC-35E9-7172-981E22B676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3B07188-DBA3-E19F-5477-A82C0632FE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50783-AAED-1941-8BCC-9F6140F0A6B1}" type="slidenum">
              <a:rPr lang="fr-FR" smtClean="0"/>
              <a:pPr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063333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50783-AAED-1941-8BCC-9F6140F0A6B1}" type="slidenum">
              <a:rPr lang="fr-FR" smtClean="0"/>
              <a:pPr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873683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76465F-88CD-317A-CC5B-DA26ED1DD7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AB25188-E3C6-2AA4-A148-C29C654EE8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F3EC78E-43EA-64CC-D1D8-C6A6A79D19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C045C6F-FD5A-548E-D4D1-FDDD5BD64D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50783-AAED-1941-8BCC-9F6140F0A6B1}" type="slidenum">
              <a:rPr lang="fr-FR" smtClean="0"/>
              <a:pPr/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52176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11">
            <a:extLst>
              <a:ext uri="{FF2B5EF4-FFF2-40B4-BE49-F238E27FC236}">
                <a16:creationId xmlns:a16="http://schemas.microsoft.com/office/drawing/2014/main" id="{4CF6F629-51E7-9F40-939D-F50AE3925A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31913" y="0"/>
            <a:ext cx="7812087" cy="4948238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05563" y="786535"/>
            <a:ext cx="2738437" cy="2338387"/>
          </a:xfrm>
          <a:solidFill>
            <a:schemeClr val="accent1"/>
          </a:solidFill>
        </p:spPr>
        <p:txBody>
          <a:bodyPr lIns="216000" anchor="ctr" anchorCtr="0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6763" y="3124922"/>
            <a:ext cx="1828800" cy="1568450"/>
          </a:xfrm>
          <a:solidFill>
            <a:schemeClr val="tx1"/>
          </a:solidFill>
        </p:spPr>
        <p:txBody>
          <a:bodyPr lIns="9000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535A482-EC85-1C41-A1E4-7882A0E39F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647" y="80283"/>
            <a:ext cx="1175301" cy="508655"/>
          </a:xfrm>
          <a:prstGeom prst="rect">
            <a:avLst/>
          </a:prstGeom>
        </p:spPr>
      </p:pic>
      <p:sp>
        <p:nvSpPr>
          <p:cNvPr id="16" name="Espace réservé du texte 4">
            <a:extLst>
              <a:ext uri="{FF2B5EF4-FFF2-40B4-BE49-F238E27FC236}">
                <a16:creationId xmlns:a16="http://schemas.microsoft.com/office/drawing/2014/main" id="{01960462-6F28-0740-916D-499D3BEDB2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00800" y="4683125"/>
            <a:ext cx="1828800" cy="460375"/>
          </a:xfrm>
          <a:solidFill>
            <a:schemeClr val="bg1"/>
          </a:solidFill>
        </p:spPr>
        <p:txBody>
          <a:bodyPr lIns="90000" anchor="ctr">
            <a:noAutofit/>
          </a:bodyPr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E187583-F16A-6F41-8B68-000F9C9C20D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2550" y="4440264"/>
            <a:ext cx="698500" cy="507975"/>
          </a:xfrm>
        </p:spPr>
        <p:txBody>
          <a:bodyPr lIns="0" tIns="0" rIns="0" bIns="0" anchor="b" anchorCtr="0">
            <a:noAutofit/>
          </a:bodyPr>
          <a:lstStyle>
            <a:lvl1pPr marL="114300" indent="-107950">
              <a:buFontTx/>
              <a:buBlip>
                <a:blip r:embed="rId3"/>
              </a:buBlip>
              <a:tabLst/>
              <a:defRPr sz="7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5778808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126" userDrawn="1">
          <p15:clr>
            <a:srgbClr val="FBAE40"/>
          </p15:clr>
        </p15:guide>
        <p15:guide id="5" orient="horz" pos="123" userDrawn="1">
          <p15:clr>
            <a:srgbClr val="FBAE40"/>
          </p15:clr>
        </p15:guide>
        <p15:guide id="6" orient="horz" pos="3117" userDrawn="1">
          <p15:clr>
            <a:srgbClr val="FBAE40"/>
          </p15:clr>
        </p15:guide>
        <p15:guide id="7" pos="8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4875" y="1563688"/>
            <a:ext cx="3671466" cy="3263504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9772" y="1563688"/>
            <a:ext cx="3671466" cy="3263504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6897D737-724C-984A-82E1-2A2DBD5F6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E34C2B73-67B7-BB4C-AE0F-7D16D8DDD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H"/>
              <a:t>NAME EVENT / NAME PRESENTATION</a:t>
            </a:r>
            <a:endParaRPr lang="fr-FR" dirty="0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9FF6AA9-AC16-D748-B815-56221BFFFB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Speaker </a:t>
            </a:r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DD59D891-3F23-D04C-AB43-6FA4220AF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fr-FR" smtClean="0"/>
              <a:pPr/>
              <a:t>‹N›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76706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9BFFD8D9-6AAA-B44F-8BD5-98D7A6546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84C64CE-C88F-2044-AD84-19F588F18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H"/>
              <a:t>NAME EVENT / NAME PRESENTATION</a:t>
            </a:r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948AF20-C2DF-3542-BB6A-8354A9817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Speaker </a:t>
            </a:r>
            <a:endParaRPr lang="fr-FR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1083942-1443-BC45-9F95-32C82A8DC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fr-FR" smtClean="0"/>
              <a:pPr/>
              <a:t>‹N›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40393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625DAC6D-23F0-6941-BE81-E7A79CA3AF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4875" y="0"/>
            <a:ext cx="8239125" cy="514350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5563" y="2571750"/>
            <a:ext cx="2738437" cy="2111375"/>
          </a:xfrm>
          <a:solidFill>
            <a:schemeClr val="accent2"/>
          </a:solidFill>
        </p:spPr>
        <p:txBody>
          <a:bodyPr anchor="ctr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0E5EA1C-63CE-2C4F-B9F4-39FDBC14B9A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fr-CH"/>
              <a:t>NAME EVENT / NAME PRESENTATION</a:t>
            </a: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E7A5892-F23D-BD48-84D1-FD279BA1686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Speaker 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C516D46-C7BB-2141-A4EE-18D1756414F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1E1CD7C-2161-7D43-862E-CE4C333CD873}" type="slidenum">
              <a:rPr lang="fr-FR" smtClean="0"/>
              <a:pPr/>
              <a:t>‹N›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0948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625DAC6D-23F0-6941-BE81-E7A79CA3AF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4875" y="0"/>
            <a:ext cx="7726363" cy="514350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1E6F4EB-CC02-6E4D-9146-CE4A7A789A9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fr-CH"/>
              <a:t>NAME EVENT / NAME PRESENTATION</a:t>
            </a:r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ED4AA2C-29B3-CA42-B7C3-C932911A758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Speaker </a:t>
            </a:r>
            <a:endParaRPr lang="fr-FR" dirty="0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0FE7A1E3-AAEC-7641-B6C5-8D9FC0B6A21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1E1CD7C-2161-7D43-862E-CE4C333CD873}" type="slidenum">
              <a:rPr lang="fr-FR" smtClean="0"/>
              <a:pPr/>
              <a:t>‹N›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017272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625DAC6D-23F0-6941-BE81-E7A79CA3AF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4875" y="3114674"/>
            <a:ext cx="8239125" cy="2028825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7"/>
          </p:nvPr>
        </p:nvSpPr>
        <p:spPr>
          <a:xfrm>
            <a:off x="904875" y="1563688"/>
            <a:ext cx="7646988" cy="1436687"/>
          </a:xfrm>
        </p:spPr>
        <p:txBody>
          <a:bodyPr/>
          <a:lstStyle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fr-CH" dirty="0"/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37CF3032-2465-874C-B786-95E1B594A5AB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fr-CH"/>
              <a:t>NAME EVENT / NAME PRESENTATION</a:t>
            </a:r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AF73E2A-22D7-894A-9267-185CB4E4B13E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fr-FR"/>
              <a:t>Speaker </a:t>
            </a:r>
            <a:endParaRPr lang="fr-FR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9D9777C-EC90-1141-9E30-4B4F669C2BE1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E1E1CD7C-2161-7D43-862E-CE4C333CD873}" type="slidenum">
              <a:rPr lang="fr-FR" smtClean="0"/>
              <a:pPr/>
              <a:t>‹N›</a:t>
            </a:fld>
            <a:endParaRPr lang="fr-FR" dirty="0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0E011164-727C-4C46-B34E-7729CB350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5311561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D8101AB-8ACE-BB4C-9D61-B4AABFE11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H"/>
              <a:t>NAME EVENT / NAME PRESENTATION</a:t>
            </a:r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F9CFC1D-0B2A-0A4E-9C0D-682EECA55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Speaker </a:t>
            </a:r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6622065-A833-2340-B0FD-ACB065A3B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fr-FR" smtClean="0"/>
              <a:pPr/>
              <a:t>‹N›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94840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_EPF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11">
            <a:extLst>
              <a:ext uri="{FF2B5EF4-FFF2-40B4-BE49-F238E27FC236}">
                <a16:creationId xmlns:a16="http://schemas.microsoft.com/office/drawing/2014/main" id="{4CF6F629-51E7-9F40-939D-F50AE3925A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31913" y="0"/>
            <a:ext cx="7812087" cy="4948238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05563" y="786535"/>
            <a:ext cx="2738437" cy="2338387"/>
          </a:xfrm>
          <a:solidFill>
            <a:schemeClr val="accent1"/>
          </a:solidFill>
        </p:spPr>
        <p:txBody>
          <a:bodyPr lIns="216000" anchor="ctr" anchorCtr="0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6763" y="3124922"/>
            <a:ext cx="1828800" cy="1568450"/>
          </a:xfrm>
          <a:solidFill>
            <a:schemeClr val="tx1"/>
          </a:solidFill>
        </p:spPr>
        <p:txBody>
          <a:bodyPr lIns="9000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535A482-EC85-1C41-A1E4-7882A0E39F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647" y="80283"/>
            <a:ext cx="1175301" cy="508655"/>
          </a:xfrm>
          <a:prstGeom prst="rect">
            <a:avLst/>
          </a:prstGeom>
        </p:spPr>
      </p:pic>
      <p:sp>
        <p:nvSpPr>
          <p:cNvPr id="16" name="Espace réservé du texte 4">
            <a:extLst>
              <a:ext uri="{FF2B5EF4-FFF2-40B4-BE49-F238E27FC236}">
                <a16:creationId xmlns:a16="http://schemas.microsoft.com/office/drawing/2014/main" id="{01960462-6F28-0740-916D-499D3BEDB2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00800" y="4683125"/>
            <a:ext cx="1828800" cy="460375"/>
          </a:xfrm>
          <a:solidFill>
            <a:schemeClr val="bg1"/>
          </a:solidFill>
        </p:spPr>
        <p:txBody>
          <a:bodyPr lIns="90000" anchor="ctr">
            <a:noAutofit/>
          </a:bodyPr>
          <a:lstStyle>
            <a:lvl1pPr marL="0" indent="0" algn="ctr">
              <a:buNone/>
              <a:defRPr sz="1100"/>
            </a:lvl1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5041849-939B-E04F-AABC-A900B2B4E3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0025" y="4579268"/>
            <a:ext cx="561543" cy="3673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2865CD0-FD83-AF44-9C32-763AAD652C05}"/>
              </a:ext>
            </a:extLst>
          </p:cNvPr>
          <p:cNvSpPr/>
          <p:nvPr userDrawn="1"/>
        </p:nvSpPr>
        <p:spPr>
          <a:xfrm rot="16200000">
            <a:off x="89679" y="4591427"/>
            <a:ext cx="45719" cy="597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8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126">
          <p15:clr>
            <a:srgbClr val="FBAE40"/>
          </p15:clr>
        </p15:guide>
        <p15:guide id="5" orient="horz" pos="123">
          <p15:clr>
            <a:srgbClr val="FBAE40"/>
          </p15:clr>
        </p15:guide>
        <p15:guide id="6" orient="horz" pos="3117">
          <p15:clr>
            <a:srgbClr val="FBAE40"/>
          </p15:clr>
        </p15:guide>
        <p15:guide id="7" pos="83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A9F6C81-AE59-DE44-BF60-E773080CD91C}"/>
              </a:ext>
            </a:extLst>
          </p:cNvPr>
          <p:cNvSpPr/>
          <p:nvPr userDrawn="1"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777875"/>
            <a:ext cx="4058920" cy="1793875"/>
          </a:xfrm>
        </p:spPr>
        <p:txBody>
          <a:bodyPr anchor="ctr" anchorCtr="0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2571750"/>
            <a:ext cx="4058920" cy="2156508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
Deuxième niveau
Troisième niveau
Quatrième niveau
Cinquième niveau</a:t>
            </a:r>
          </a:p>
        </p:txBody>
      </p:sp>
      <p:sp>
        <p:nvSpPr>
          <p:cNvPr id="9" name="Espace réservé pour une image  8">
            <a:extLst>
              <a:ext uri="{FF2B5EF4-FFF2-40B4-BE49-F238E27FC236}">
                <a16:creationId xmlns:a16="http://schemas.microsoft.com/office/drawing/2014/main" id="{C58F136D-3292-C745-91DE-A21191C16FE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4875" y="0"/>
            <a:ext cx="3667125" cy="514350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12" name="Espace réservé de la date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fr-CH"/>
              <a:t>NAME EVENT / NAME PRESENTATION</a:t>
            </a:r>
            <a:endParaRPr lang="fr-FR" dirty="0"/>
          </a:p>
        </p:txBody>
      </p:sp>
      <p:sp>
        <p:nvSpPr>
          <p:cNvPr id="13" name="Espace réservé du pied de page 1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Speaker </a:t>
            </a:r>
            <a:endParaRPr lang="fr-FR" dirty="0"/>
          </a:p>
        </p:txBody>
      </p:sp>
      <p:sp>
        <p:nvSpPr>
          <p:cNvPr id="14" name="Espace réservé du numéro de diapositive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1E1CD7C-2161-7D43-862E-CE4C333CD873}" type="slidenum">
              <a:rPr lang="fr-FR" smtClean="0"/>
              <a:pPr/>
              <a:t>‹N›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88864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A9F6C81-AE59-DE44-BF60-E773080CD91C}"/>
              </a:ext>
            </a:extLst>
          </p:cNvPr>
          <p:cNvSpPr/>
          <p:nvPr userDrawn="1"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777875"/>
            <a:ext cx="4058920" cy="1793875"/>
          </a:xfrm>
        </p:spPr>
        <p:txBody>
          <a:bodyPr anchor="ctr" anchorCtr="0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2571750"/>
            <a:ext cx="4058920" cy="2156508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
Deuxième niveau
Troisième niveau
Quatrième niveau
Cinquième niveau</a:t>
            </a:r>
          </a:p>
        </p:txBody>
      </p:sp>
      <p:sp>
        <p:nvSpPr>
          <p:cNvPr id="9" name="Espace réservé pour une image  8">
            <a:extLst>
              <a:ext uri="{FF2B5EF4-FFF2-40B4-BE49-F238E27FC236}">
                <a16:creationId xmlns:a16="http://schemas.microsoft.com/office/drawing/2014/main" id="{C58F136D-3292-C745-91DE-A21191C16FE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4875" y="0"/>
            <a:ext cx="3667125" cy="514350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12" name="Espace réservé de la date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fr-CH"/>
              <a:t>NAME EVENT / NAME PRESENTATION</a:t>
            </a:r>
            <a:endParaRPr lang="fr-FR" dirty="0"/>
          </a:p>
        </p:txBody>
      </p:sp>
      <p:sp>
        <p:nvSpPr>
          <p:cNvPr id="13" name="Espace réservé du pied de page 1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Speaker </a:t>
            </a:r>
            <a:endParaRPr lang="fr-FR" dirty="0"/>
          </a:p>
        </p:txBody>
      </p:sp>
      <p:sp>
        <p:nvSpPr>
          <p:cNvPr id="14" name="Espace réservé du numéro de diapositive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1E1CD7C-2161-7D43-862E-CE4C333CD873}" type="slidenum">
              <a:rPr lang="fr-FR" smtClean="0"/>
              <a:pPr/>
              <a:t>‹N›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68177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A9F6C81-AE59-DE44-BF60-E773080CD91C}"/>
              </a:ext>
            </a:extLst>
          </p:cNvPr>
          <p:cNvSpPr/>
          <p:nvPr userDrawn="1"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777875"/>
            <a:ext cx="4058920" cy="1793875"/>
          </a:xfrm>
        </p:spPr>
        <p:txBody>
          <a:bodyPr anchor="ctr" anchorCtr="0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2571750"/>
            <a:ext cx="4058920" cy="2156508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9" name="Espace réservé pour une image  8">
            <a:extLst>
              <a:ext uri="{FF2B5EF4-FFF2-40B4-BE49-F238E27FC236}">
                <a16:creationId xmlns:a16="http://schemas.microsoft.com/office/drawing/2014/main" id="{C58F136D-3292-C745-91DE-A21191C16FE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4875" y="0"/>
            <a:ext cx="3667125" cy="514350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fr-CH"/>
              <a:t>NAME EVENT / NAME PRESENTATION</a:t>
            </a:r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Speaker 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1E1CD7C-2161-7D43-862E-CE4C333CD873}" type="slidenum">
              <a:rPr lang="fr-FR" smtClean="0"/>
              <a:pPr/>
              <a:t>‹N›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32229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A30C78BE-DAD0-D748-8B93-AD898D00C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131A8490-33AC-9443-A9FC-9A5E93229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H"/>
              <a:t>NAME EVENT / NAME PRESENTATION</a:t>
            </a:r>
            <a:endParaRPr lang="fr-FR" dirty="0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B875139C-6471-774D-89EF-2B93FAD2C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Speaker </a:t>
            </a:r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3942AF23-4BDC-8C4A-9212-AF88439C6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fr-FR" smtClean="0"/>
              <a:pPr/>
              <a:t>‹N›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69627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4875" y="1563688"/>
            <a:ext cx="4581525" cy="3386772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ED9B2D-C513-AF40-B94F-355C174B8F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86400" y="0"/>
            <a:ext cx="3144838" cy="514350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55F20A3C-6DA6-684F-8F84-A7C8F1339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B633A2CC-2D27-AE47-AE09-87A5F61228B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fr-CH"/>
              <a:t>NAME EVENT / NAME PRESENTATION</a:t>
            </a:r>
            <a:endParaRPr lang="fr-FR" dirty="0"/>
          </a:p>
        </p:txBody>
      </p:sp>
      <p:sp>
        <p:nvSpPr>
          <p:cNvPr id="11" name="Espace réservé du pied de page 10">
            <a:extLst>
              <a:ext uri="{FF2B5EF4-FFF2-40B4-BE49-F238E27FC236}">
                <a16:creationId xmlns:a16="http://schemas.microsoft.com/office/drawing/2014/main" id="{CABC000E-4E22-1A40-9D3F-FE2F141E5CA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Speaker </a:t>
            </a:r>
            <a:endParaRPr lang="fr-FR" dirty="0"/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0AF49D93-C78A-F646-92B0-A7932C43D9E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1E1CD7C-2161-7D43-862E-CE4C333CD873}" type="slidenum">
              <a:rPr lang="fr-FR" smtClean="0"/>
              <a:pPr/>
              <a:t>‹N›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43184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ED9B2D-C513-AF40-B94F-355C174B8F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4875" y="0"/>
            <a:ext cx="3144838" cy="514350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49395" y="1563688"/>
            <a:ext cx="4581525" cy="3386772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02A0D73-096C-844E-97C3-C4A4AF580FD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fr-CH"/>
              <a:t>NAME EVENT / NAME PRESENTATION</a:t>
            </a:r>
            <a:endParaRPr lang="fr-FR" dirty="0"/>
          </a:p>
        </p:txBody>
      </p:sp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CEF5AC5C-A2B6-2848-8C47-96A168E211D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Speaker </a:t>
            </a:r>
            <a:endParaRPr lang="fr-FR" dirty="0"/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1B90E33-03D8-2143-B49F-B1474EE1A1F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1E1CD7C-2161-7D43-862E-CE4C333CD873}" type="slidenum">
              <a:rPr lang="fr-FR" smtClean="0"/>
              <a:pPr/>
              <a:t>‹N›</a:t>
            </a:fld>
            <a:endParaRPr lang="fr-FR" dirty="0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3FC7B5EC-066E-EC4A-B320-77DF64E6E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6" y="131032"/>
            <a:ext cx="3144520" cy="1072753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698958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ED9B2D-C513-AF40-B94F-355C174B8F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4875" y="0"/>
            <a:ext cx="3144838" cy="514350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49395" y="1563688"/>
            <a:ext cx="4581525" cy="3386772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02A0D73-096C-844E-97C3-C4A4AF580FD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fr-CH"/>
              <a:t>NAME EVENT / NAME PRESENTATION</a:t>
            </a:r>
            <a:endParaRPr lang="fr-FR" dirty="0"/>
          </a:p>
        </p:txBody>
      </p:sp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CEF5AC5C-A2B6-2848-8C47-96A168E211D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Speaker </a:t>
            </a:r>
            <a:endParaRPr lang="fr-FR" dirty="0"/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1B90E33-03D8-2143-B49F-B1474EE1A1F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1E1CD7C-2161-7D43-862E-CE4C333CD873}" type="slidenum">
              <a:rPr lang="fr-FR" smtClean="0"/>
              <a:pPr/>
              <a:t>‹N›</a:t>
            </a:fld>
            <a:endParaRPr lang="fr-FR" dirty="0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3FC7B5EC-066E-EC4A-B320-77DF64E6E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9395" y="131032"/>
            <a:ext cx="3144520" cy="1072753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531427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ED9B2D-C513-AF40-B94F-355C174B8F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4875" y="1563688"/>
            <a:ext cx="3144838" cy="3579812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49395" y="1563688"/>
            <a:ext cx="4581525" cy="3386772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C026A30B-6F8E-1445-88F0-A5FB77E12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826567D5-4A83-9E48-B441-CCB2A72BA6D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fr-CH"/>
              <a:t>NAME EVENT / NAME PRESENTATION</a:t>
            </a:r>
            <a:endParaRPr lang="fr-FR" dirty="0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830A539-93F1-2541-B9F0-330893BD519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Speaker </a:t>
            </a:r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82F21D18-8706-7E4D-8FBE-C1E2584541D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1E1CD7C-2161-7D43-862E-CE4C333CD873}" type="slidenum">
              <a:rPr lang="fr-FR" smtClean="0"/>
              <a:pPr/>
              <a:t>‹N›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4545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4875" y="131032"/>
            <a:ext cx="3667125" cy="1072753"/>
          </a:xfrm>
          <a:prstGeom prst="rect">
            <a:avLst/>
          </a:prstGeom>
        </p:spPr>
        <p:txBody>
          <a:bodyPr vert="horz" lIns="180000" tIns="0" rIns="72000" bIns="46800" rtlCol="0" anchor="t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4875" y="1563688"/>
            <a:ext cx="7726363" cy="3386772"/>
          </a:xfrm>
          <a:prstGeom prst="rect">
            <a:avLst/>
          </a:prstGeom>
        </p:spPr>
        <p:txBody>
          <a:bodyPr vert="horz" lIns="18000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221413" y="2778452"/>
            <a:ext cx="3341052" cy="911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r>
              <a:rPr lang="fr-CH"/>
              <a:t>NAME EVENT / NAME PRESENTATION</a:t>
            </a:r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15989" y="1874064"/>
            <a:ext cx="3543260" cy="5127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fr-FR" dirty="0"/>
              <a:t>Speaker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31238" y="195263"/>
            <a:ext cx="512762" cy="163552"/>
          </a:xfrm>
          <a:prstGeom prst="rect">
            <a:avLst/>
          </a:prstGeom>
        </p:spPr>
        <p:txBody>
          <a:bodyPr vert="horz" lIns="90000" tIns="0" rIns="90000" bIns="0" rtlCol="0" anchor="t"/>
          <a:lstStyle>
            <a:lvl1pPr algn="ctr">
              <a:defRPr sz="700" b="1">
                <a:solidFill>
                  <a:schemeClr val="tx1"/>
                </a:solidFill>
                <a:latin typeface="+mj-lt"/>
              </a:defRPr>
            </a:lvl1pPr>
          </a:lstStyle>
          <a:p>
            <a:fld id="{E1E1CD7C-2161-7D43-862E-CE4C333CD873}" type="slidenum">
              <a:rPr lang="fr-FR" smtClean="0"/>
              <a:pPr/>
              <a:t>‹N›</a:t>
            </a:fld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17E6E68-87EB-C34E-85D5-C26372DFEC99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30273" y="132334"/>
            <a:ext cx="653952" cy="28302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5D7A1C0-94CD-D94F-A99F-21847E542637}"/>
              </a:ext>
            </a:extLst>
          </p:cNvPr>
          <p:cNvSpPr/>
          <p:nvPr userDrawn="1"/>
        </p:nvSpPr>
        <p:spPr>
          <a:xfrm rot="16200000">
            <a:off x="430003" y="4897709"/>
            <a:ext cx="45719" cy="597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486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81" r:id="rId3"/>
    <p:sldLayoutId id="2147483673" r:id="rId4"/>
    <p:sldLayoutId id="2147483662" r:id="rId5"/>
    <p:sldLayoutId id="2147483674" r:id="rId6"/>
    <p:sldLayoutId id="2147483675" r:id="rId7"/>
    <p:sldLayoutId id="2147483682" r:id="rId8"/>
    <p:sldLayoutId id="2147483676" r:id="rId9"/>
    <p:sldLayoutId id="2147483664" r:id="rId10"/>
    <p:sldLayoutId id="2147483666" r:id="rId11"/>
    <p:sldLayoutId id="2147483677" r:id="rId12"/>
    <p:sldLayoutId id="2147483678" r:id="rId13"/>
    <p:sldLayoutId id="2147483679" r:id="rId14"/>
    <p:sldLayoutId id="2147483667" r:id="rId15"/>
    <p:sldLayoutId id="2147483683" r:id="rId16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000" spc="-70" baseline="0">
          <a:solidFill>
            <a:schemeClr val="tx1"/>
          </a:solidFill>
          <a:latin typeface="Franklin Gothic Demi Cond" panose="020B0706030402020204" pitchFamily="34" charset="0"/>
          <a:ea typeface="Roboto Black" panose="02000000000000000000" pitchFamily="2" charset="0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chemeClr val="accent1"/>
        </a:buClr>
        <a:buSzPct val="90000"/>
        <a:buFont typeface="Wingdings" pitchFamily="2" charset="2"/>
        <a:buChar char="§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SzPct val="90000"/>
        <a:buFont typeface="Wingdings" pitchFamily="2" charset="2"/>
        <a:buChar char="§"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126" userDrawn="1">
          <p15:clr>
            <a:srgbClr val="F26B43"/>
          </p15:clr>
        </p15:guide>
        <p15:guide id="3" pos="5602" userDrawn="1">
          <p15:clr>
            <a:srgbClr val="F26B43"/>
          </p15:clr>
        </p15:guide>
        <p15:guide id="4" pos="2880" userDrawn="1">
          <p15:clr>
            <a:srgbClr val="F26B43"/>
          </p15:clr>
        </p15:guide>
        <p15:guide id="5" orient="horz" pos="123" userDrawn="1">
          <p15:clr>
            <a:srgbClr val="F26B43"/>
          </p15:clr>
        </p15:guide>
        <p15:guide id="6" orient="horz" pos="3117" userDrawn="1">
          <p15:clr>
            <a:srgbClr val="F26B43"/>
          </p15:clr>
        </p15:guide>
        <p15:guide id="7" pos="570" userDrawn="1">
          <p15:clr>
            <a:srgbClr val="F26B43"/>
          </p15:clr>
        </p15:guide>
        <p15:guide id="8" pos="1155" userDrawn="1">
          <p15:clr>
            <a:srgbClr val="F26B43"/>
          </p15:clr>
        </p15:guide>
        <p15:guide id="9" pos="1728" userDrawn="1">
          <p15:clr>
            <a:srgbClr val="F26B43"/>
          </p15:clr>
        </p15:guide>
        <p15:guide id="10" pos="2304" userDrawn="1">
          <p15:clr>
            <a:srgbClr val="F26B43"/>
          </p15:clr>
        </p15:guide>
        <p15:guide id="11" pos="3456" userDrawn="1">
          <p15:clr>
            <a:srgbClr val="F26B43"/>
          </p15:clr>
        </p15:guide>
        <p15:guide id="12" pos="4035" userDrawn="1">
          <p15:clr>
            <a:srgbClr val="F26B43"/>
          </p15:clr>
        </p15:guide>
        <p15:guide id="13" pos="4608" userDrawn="1">
          <p15:clr>
            <a:srgbClr val="F26B43"/>
          </p15:clr>
        </p15:guide>
        <p15:guide id="14" pos="5180" userDrawn="1">
          <p15:clr>
            <a:srgbClr val="F26B43"/>
          </p15:clr>
        </p15:guide>
        <p15:guide id="15" orient="horz" pos="490" userDrawn="1">
          <p15:clr>
            <a:srgbClr val="F26B43"/>
          </p15:clr>
        </p15:guide>
        <p15:guide id="16" orient="horz" pos="985" userDrawn="1">
          <p15:clr>
            <a:srgbClr val="F26B43"/>
          </p15:clr>
        </p15:guide>
        <p15:guide id="17" orient="horz" pos="1475" userDrawn="1">
          <p15:clr>
            <a:srgbClr val="F26B43"/>
          </p15:clr>
        </p15:guide>
        <p15:guide id="18" orient="horz" pos="1962" userDrawn="1">
          <p15:clr>
            <a:srgbClr val="F26B43"/>
          </p15:clr>
        </p15:guide>
        <p15:guide id="19" orient="horz" pos="2458" userDrawn="1">
          <p15:clr>
            <a:srgbClr val="F26B43"/>
          </p15:clr>
        </p15:guide>
        <p15:guide id="20" orient="horz" pos="2950" userDrawn="1">
          <p15:clr>
            <a:srgbClr val="F26B43"/>
          </p15:clr>
        </p15:guide>
        <p15:guide id="21" pos="5437" userDrawn="1">
          <p15:clr>
            <a:srgbClr val="F26B43"/>
          </p15:clr>
        </p15:guide>
        <p15:guide id="22" orient="horz" userDrawn="1">
          <p15:clr>
            <a:srgbClr val="F26B43"/>
          </p15:clr>
        </p15:guide>
        <p15:guide id="23" pos="5760" userDrawn="1">
          <p15:clr>
            <a:srgbClr val="F26B43"/>
          </p15:clr>
        </p15:guide>
        <p15:guide id="24" orient="horz" pos="3240" userDrawn="1">
          <p15:clr>
            <a:srgbClr val="F26B43"/>
          </p15:clr>
        </p15:guide>
        <p15:guide id="2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.png"/><Relationship Id="rId4" Type="http://schemas.openxmlformats.org/officeDocument/2006/relationships/hyperlink" Target="https://www.pexels.com/photo/pen-calendar-to-do-checklist-3243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5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5.png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.png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5.png"/><Relationship Id="rId4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.png"/><Relationship Id="rId4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5.png"/><Relationship Id="rId5" Type="http://schemas.openxmlformats.org/officeDocument/2006/relationships/image" Target="../media/image49.png"/><Relationship Id="rId4" Type="http://schemas.openxmlformats.org/officeDocument/2006/relationships/notesSlide" Target="../notesSlides/notesSlide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.png"/><Relationship Id="rId4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5.png"/><Relationship Id="rId4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freepngimg.com/png/16781-target-png-images" TargetMode="Externa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.png"/><Relationship Id="rId4" Type="http://schemas.openxmlformats.org/officeDocument/2006/relationships/image" Target="../media/image5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9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egnaposto immagine 9" descr="Immagine che contiene interno, giocattolo, macchina, automa meccanico&#10;&#10;Il contenuto generato dall'IA potrebbe non essere corretto.">
            <a:extLst>
              <a:ext uri="{FF2B5EF4-FFF2-40B4-BE49-F238E27FC236}">
                <a16:creationId xmlns:a16="http://schemas.microsoft.com/office/drawing/2014/main" id="{2D3D3EAE-052B-E505-7E13-4EB250338B0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29586" b="34784"/>
          <a:stretch>
            <a:fillRect/>
          </a:stretch>
        </p:blipFill>
        <p:spPr>
          <a:xfrm>
            <a:off x="1331913" y="0"/>
            <a:ext cx="7812087" cy="4948238"/>
          </a:xfr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55A5C923-5A79-224D-A6A6-8267C64759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sz="2000" b="1" strike="noStrike" spc="-72" noProof="0">
                <a:solidFill>
                  <a:srgbClr val="FFFFFF"/>
                </a:solidFill>
                <a:latin typeface="Aptos"/>
                <a:ea typeface="Aptos"/>
              </a:rPr>
              <a:t>Benchmarking a Multi-Robot System Composed of Flying Quadrotors for the Coverage of Known Assets</a:t>
            </a:r>
            <a:endParaRPr lang="en-CA" sz="2000" noProof="0" dirty="0"/>
          </a:p>
        </p:txBody>
      </p:sp>
      <p:sp>
        <p:nvSpPr>
          <p:cNvPr id="4" name="Sous-titre 3">
            <a:extLst>
              <a:ext uri="{FF2B5EF4-FFF2-40B4-BE49-F238E27FC236}">
                <a16:creationId xmlns:a16="http://schemas.microsoft.com/office/drawing/2014/main" id="{34F3CA74-E434-844A-9C90-0FE7EB8DBF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just"/>
            <a:r>
              <a:rPr lang="en-CA" i="1" noProof="0"/>
              <a:t>Do not fly too high, where the sun can melt the wax, nor too low, where the dampness of the sea can weigh down your wings.</a:t>
            </a:r>
          </a:p>
          <a:p>
            <a:pPr algn="r"/>
            <a:r>
              <a:rPr lang="en-CA" noProof="0"/>
              <a:t>	Ovidio</a:t>
            </a:r>
            <a:endParaRPr lang="en-CA" noProof="0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C3BCA55-E2C0-5C4E-89C0-5D85ED2FB4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CA" noProof="0"/>
              <a:t>Francesco Scatigno</a:t>
            </a:r>
          </a:p>
          <a:p>
            <a:r>
              <a:rPr lang="en-CA" noProof="0"/>
              <a:t>S326931</a:t>
            </a:r>
            <a:endParaRPr lang="en-CA" noProof="0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18A3154D-FCB0-A34B-BBBC-167C625558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CA" noProof="0" dirty="0"/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2342136E-D554-F462-36E2-69343F88E7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91671"/>
            <a:ext cx="1331913" cy="94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27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CA6ABF70-2FC3-0225-F512-56EBDF188548}"/>
              </a:ext>
            </a:extLst>
          </p:cNvPr>
          <p:cNvSpPr txBox="1"/>
          <p:nvPr/>
        </p:nvSpPr>
        <p:spPr>
          <a:xfrm>
            <a:off x="690282" y="1563688"/>
            <a:ext cx="3361765" cy="3263504"/>
          </a:xfrm>
          <a:prstGeom prst="rect">
            <a:avLst/>
          </a:prstGeom>
        </p:spPr>
        <p:txBody>
          <a:bodyPr vert="horz" lIns="18000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90000"/>
            </a:pPr>
            <a:r>
              <a:rPr lang="en-CA" sz="1800" b="0" i="0" kern="1200" noProof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task is generated by the </a:t>
            </a:r>
            <a:r>
              <a:rPr lang="en-CA" sz="1800" b="1" i="0" kern="1200" noProof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Ground Station </a:t>
            </a:r>
            <a:r>
              <a:rPr lang="en-CA" sz="1800" b="0" i="0" kern="1200" noProof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 includes:</a:t>
            </a:r>
          </a:p>
          <a:p>
            <a:pPr marL="171450" indent="-17145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90000"/>
              <a:buFont typeface="Wingdings" pitchFamily="2" charset="2"/>
              <a:buChar char="§"/>
            </a:pPr>
            <a:r>
              <a:rPr lang="en-CA" sz="1800" b="0" i="0" kern="1200" noProof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Target Voxel index </a:t>
            </a:r>
          </a:p>
          <a:p>
            <a:pPr marL="171450" indent="-17145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90000"/>
              <a:buFont typeface="Wingdings" pitchFamily="2" charset="2"/>
              <a:buChar char="§"/>
            </a:pPr>
            <a:r>
              <a:rPr lang="en-CA" sz="1800" b="0" i="0" kern="1200" noProof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Observation target voxel’s </a:t>
            </a:r>
          </a:p>
          <a:p>
            <a:pPr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90000"/>
            </a:pPr>
            <a:r>
              <a:rPr lang="en-CA" sz="1800" b="0" i="0" kern="1200" noProof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face</a:t>
            </a:r>
          </a:p>
          <a:p>
            <a:pPr marL="171450" indent="-17145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90000"/>
              <a:buFont typeface="Wingdings" pitchFamily="2" charset="2"/>
              <a:buChar char="§"/>
            </a:pPr>
            <a:r>
              <a:rPr lang="en-CA" sz="1800" b="0" i="0" kern="1200" noProof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Set of viewpoint LOS-free</a:t>
            </a:r>
          </a:p>
        </p:txBody>
      </p:sp>
      <p:pic>
        <p:nvPicPr>
          <p:cNvPr id="13" name="Immagine 12" descr="Immagine che contiene testo, calligrafia, libro, blocco note&#10;&#10;Il contenuto generato dall'IA potrebbe non essere corretto.">
            <a:extLst>
              <a:ext uri="{FF2B5EF4-FFF2-40B4-BE49-F238E27FC236}">
                <a16:creationId xmlns:a16="http://schemas.microsoft.com/office/drawing/2014/main" id="{B720FBF1-82AC-2154-2E5B-35B2549B35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r="36716" b="-3"/>
          <a:stretch>
            <a:fillRect/>
          </a:stretch>
        </p:blipFill>
        <p:spPr>
          <a:xfrm>
            <a:off x="4261615" y="939998"/>
            <a:ext cx="3986192" cy="3543259"/>
          </a:xfrm>
          <a:prstGeom prst="rect">
            <a:avLst/>
          </a:prstGeom>
          <a:noFill/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5A468A84-9389-0EF0-99AE-BFC5DC9768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131032"/>
            <a:ext cx="3667125" cy="1072753"/>
          </a:xfrm>
        </p:spPr>
        <p:txBody>
          <a:bodyPr vert="horz" lIns="180000" tIns="0" rIns="72000" bIns="46800" rtlCol="0" anchor="t">
            <a:normAutofit/>
          </a:bodyPr>
          <a:lstStyle/>
          <a:p>
            <a:r>
              <a:rPr lang="en-CA" b="1" i="0" kern="1000" spc="-70" baseline="0" noProof="0" dirty="0">
                <a:latin typeface="Franklin Gothic Demi Cond" panose="020B07060304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Task Structure </a:t>
            </a:r>
            <a:br>
              <a:rPr lang="en-CA" b="1" i="0" kern="1000" spc="-70" baseline="0" noProof="0" dirty="0">
                <a:latin typeface="Franklin Gothic Demi Cond" panose="020B07060304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</a:br>
            <a:endParaRPr lang="en-CA" b="1" i="0" kern="1000" spc="-70" baseline="0" noProof="0" dirty="0">
              <a:latin typeface="Franklin Gothic Demi Cond" panose="020B0706030402020204" pitchFamily="34" charset="0"/>
              <a:ea typeface="Roboto Black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5847AEC2-44E2-A37D-83C7-990FA3EEE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1238" y="195263"/>
            <a:ext cx="512762" cy="163552"/>
          </a:xfrm>
        </p:spPr>
        <p:txBody>
          <a:bodyPr vert="horz" lIns="90000" tIns="0" rIns="90000" bIns="0" rtlCol="0" anchor="t">
            <a:normAutofit/>
          </a:bodyPr>
          <a:lstStyle/>
          <a:p>
            <a:pPr>
              <a:spcAft>
                <a:spcPts val="600"/>
              </a:spcAft>
            </a:pPr>
            <a:fld id="{E1E1CD7C-2161-7D43-862E-CE4C333CD873}" type="slidenum">
              <a:rPr lang="en-CA" noProof="0" smtClean="0"/>
              <a:pPr>
                <a:spcAft>
                  <a:spcPts val="600"/>
                </a:spcAft>
              </a:pPr>
              <a:t>10</a:t>
            </a:fld>
            <a:endParaRPr lang="en-CA" noProof="0" dirty="0"/>
          </a:p>
        </p:txBody>
      </p:sp>
      <p:sp>
        <p:nvSpPr>
          <p:cNvPr id="6" name="Segnaposto data 2">
            <a:extLst>
              <a:ext uri="{FF2B5EF4-FFF2-40B4-BE49-F238E27FC236}">
                <a16:creationId xmlns:a16="http://schemas.microsoft.com/office/drawing/2014/main" id="{FF935216-1131-08A3-1953-981168FD04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A7362E0C-4228-38FA-5F6F-989500D2F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8C8C0FC6-EDEC-3D59-7D3E-652A667368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601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78563-08F8-9504-ECEA-7E492CEF33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B2BC3C6-B7AD-FD8E-3D02-9C57ED63B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noProof="0" dirty="0"/>
              <a:t>Our technique Simulation </a:t>
            </a:r>
            <a:br>
              <a:rPr lang="en-CA" noProof="0" dirty="0"/>
            </a:br>
            <a:endParaRPr lang="en-CA" noProof="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5E88371-652F-9869-7812-F108A54F3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11</a:t>
            </a:fld>
            <a:endParaRPr lang="en-CA" noProof="0" dirty="0"/>
          </a:p>
        </p:txBody>
      </p:sp>
      <p:sp>
        <p:nvSpPr>
          <p:cNvPr id="7" name="Segnaposto data 2">
            <a:extLst>
              <a:ext uri="{FF2B5EF4-FFF2-40B4-BE49-F238E27FC236}">
                <a16:creationId xmlns:a16="http://schemas.microsoft.com/office/drawing/2014/main" id="{3D74CC8C-D207-C90C-2BE7-094ED745FD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18175061-3A6B-C0F1-C8EB-D2B2B52D7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our_1">
            <a:hlinkClick r:id="" action="ppaction://media"/>
            <a:extLst>
              <a:ext uri="{FF2B5EF4-FFF2-40B4-BE49-F238E27FC236}">
                <a16:creationId xmlns:a16="http://schemas.microsoft.com/office/drawing/2014/main" id="{F7D77486-55E4-A3B6-2FA5-06F50187CD2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6539" y="667408"/>
            <a:ext cx="7230922" cy="4067393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045307B8-29DB-64F0-F84B-796D0A330ABB}"/>
              </a:ext>
            </a:extLst>
          </p:cNvPr>
          <p:cNvSpPr txBox="1"/>
          <p:nvPr/>
        </p:nvSpPr>
        <p:spPr>
          <a:xfrm>
            <a:off x="7194176" y="195263"/>
            <a:ext cx="151503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/>
              <a:t>Our</a:t>
            </a:r>
            <a:r>
              <a:rPr lang="it-IT" dirty="0"/>
              <a:t> technique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E6792E29-DDCC-5B2A-0F77-12EDF71C96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40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7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C82D36-D3D6-62C3-5F9E-D89DE8229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F3CA286-C6F5-C546-7F23-B07B2E4AC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12</a:t>
            </a:fld>
            <a:endParaRPr lang="en-CA" noProof="0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CE0AA3B2-8E21-6AA2-4F1E-97F65E045C9E}"/>
              </a:ext>
            </a:extLst>
          </p:cNvPr>
          <p:cNvSpPr txBox="1"/>
          <p:nvPr/>
        </p:nvSpPr>
        <p:spPr>
          <a:xfrm>
            <a:off x="1107141" y="1993762"/>
            <a:ext cx="692971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noProof="0" dirty="0"/>
              <a:t>How does </a:t>
            </a:r>
            <a:r>
              <a:rPr lang="en-CA" sz="2600" b="1" noProof="0" dirty="0"/>
              <a:t>our approach </a:t>
            </a:r>
            <a:r>
              <a:rPr lang="en-CA" sz="2400" noProof="0" dirty="0"/>
              <a:t>compare to </a:t>
            </a:r>
            <a:r>
              <a:rPr lang="en-CA" sz="2600" b="1" noProof="0" dirty="0"/>
              <a:t>state-of-the-art</a:t>
            </a:r>
            <a:r>
              <a:rPr lang="en-CA" sz="2400" noProof="0" dirty="0"/>
              <a:t> techniques?</a:t>
            </a:r>
            <a:endParaRPr lang="en-CA" sz="2200" noProof="0" dirty="0"/>
          </a:p>
        </p:txBody>
      </p:sp>
      <p:sp>
        <p:nvSpPr>
          <p:cNvPr id="6" name="Segnaposto data 2">
            <a:extLst>
              <a:ext uri="{FF2B5EF4-FFF2-40B4-BE49-F238E27FC236}">
                <a16:creationId xmlns:a16="http://schemas.microsoft.com/office/drawing/2014/main" id="{007F754A-2988-54C5-E3AB-9517283E86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74F6AA70-3978-468C-29FB-A2087B5FA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56AD4357-6857-F332-0EF8-532B90E541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0091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10F6A26-7825-B15D-E443-66FA944CB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NBV technique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830D76D-36BF-6EE1-6EBB-4BDB54F08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noProof="0" dirty="0"/>
              <a:t>Francesco Scatigno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EC27BC2-5B34-18F8-1851-93B054926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13</a:t>
            </a:fld>
            <a:endParaRPr lang="en-CA" noProof="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D52E0B70-E9C2-01D4-DF83-1B0A3D914957}"/>
              </a:ext>
            </a:extLst>
          </p:cNvPr>
          <p:cNvSpPr txBox="1"/>
          <p:nvPr/>
        </p:nvSpPr>
        <p:spPr>
          <a:xfrm>
            <a:off x="803557" y="2048530"/>
            <a:ext cx="417512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CA" sz="1700" b="1" i="0" u="none" strike="noStrike" baseline="0" noProof="0" dirty="0"/>
              <a:t>Receding Horizon “Next–Best–View” Planner for 3D Exploration</a:t>
            </a:r>
          </a:p>
          <a:p>
            <a:pPr algn="l"/>
            <a:r>
              <a:rPr lang="en-CA" sz="1400" b="0" i="0" u="none" strike="noStrike" baseline="0" noProof="0" dirty="0">
                <a:latin typeface="NimbusRomNo9L-Regu"/>
              </a:rPr>
              <a:t>Andreas Bircher, Mina Kamel, Kostas Alexis, Helen </a:t>
            </a:r>
            <a:r>
              <a:rPr lang="en-CA" sz="1400" b="0" i="0" u="none" strike="noStrike" baseline="0" noProof="0" dirty="0" err="1">
                <a:latin typeface="NimbusRomNo9L-Regu"/>
              </a:rPr>
              <a:t>Oleynikova</a:t>
            </a:r>
            <a:r>
              <a:rPr lang="en-CA" sz="1400" b="0" i="0" u="none" strike="noStrike" baseline="0" noProof="0" dirty="0">
                <a:latin typeface="CMR8"/>
              </a:rPr>
              <a:t> </a:t>
            </a:r>
            <a:r>
              <a:rPr lang="en-CA" sz="1400" b="0" i="0" u="none" strike="noStrike" baseline="0" noProof="0" dirty="0">
                <a:latin typeface="NimbusRomNo9L-Regu"/>
              </a:rPr>
              <a:t>and Roland Siegwart</a:t>
            </a:r>
            <a:endParaRPr lang="en-CA" sz="1400" b="1" i="0" u="none" strike="noStrike" baseline="0" noProof="0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F20B5DF-16C9-3D6D-4D07-6EF3687004F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40333"/>
          <a:stretch/>
        </p:blipFill>
        <p:spPr>
          <a:xfrm>
            <a:off x="4877364" y="1084005"/>
            <a:ext cx="3361761" cy="2698290"/>
          </a:xfrm>
          <a:prstGeom prst="rect">
            <a:avLst/>
          </a:prstGeom>
        </p:spPr>
      </p:pic>
      <p:sp>
        <p:nvSpPr>
          <p:cNvPr id="7" name="Segnaposto data 2">
            <a:extLst>
              <a:ext uri="{FF2B5EF4-FFF2-40B4-BE49-F238E27FC236}">
                <a16:creationId xmlns:a16="http://schemas.microsoft.com/office/drawing/2014/main" id="{21C01C29-B706-E7FD-17A7-700872C76F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D7E2C8D6-DAC4-9562-0EB4-CA75EB6664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9653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772742-E34C-D304-0813-C7D663948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5B43B14-7B88-42C7-FD57-5FC3F1395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Frontier-based technique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B262E6F-4536-C327-DB53-FF1163EA31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noProof="0" dirty="0"/>
              <a:t>Francesco Scatigno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07DDAC8-0611-E5E0-CA3C-C501A3F48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14</a:t>
            </a:fld>
            <a:endParaRPr lang="en-CA" noProof="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B46DC91-52C9-2C0A-84B6-55C5B6B5AFA8}"/>
              </a:ext>
            </a:extLst>
          </p:cNvPr>
          <p:cNvSpPr txBox="1"/>
          <p:nvPr/>
        </p:nvSpPr>
        <p:spPr>
          <a:xfrm>
            <a:off x="4103446" y="2033367"/>
            <a:ext cx="4179888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700" b="1" noProof="0" dirty="0"/>
              <a:t>Autonomous Exploration of 3D Environments using a Frontier-based collector strategy</a:t>
            </a:r>
          </a:p>
          <a:p>
            <a:r>
              <a:rPr lang="en-CA" sz="1400" b="0" i="0" u="none" strike="noStrike" baseline="0" noProof="0" dirty="0">
                <a:latin typeface="NimbusRomNo9L-Regu"/>
              </a:rPr>
              <a:t>Ivan D. Changoluisa Caiza, Ana Milas, Marco A. Montes </a:t>
            </a:r>
            <a:r>
              <a:rPr lang="en-CA" sz="1400" b="0" i="0" u="none" strike="noStrike" baseline="0" noProof="0" dirty="0" err="1">
                <a:latin typeface="NimbusRomNo9L-Regu"/>
              </a:rPr>
              <a:t>Grova</a:t>
            </a:r>
            <a:r>
              <a:rPr lang="en-CA" sz="1400" b="0" i="0" u="none" strike="noStrike" baseline="0" noProof="0" dirty="0">
                <a:latin typeface="NimbusRomNo9L-Regu"/>
              </a:rPr>
              <a:t>, Francisco J. Perez-Grau, Tamara Petrovic</a:t>
            </a:r>
            <a:endParaRPr lang="en-CA" sz="1400" noProof="0" dirty="0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C5BDAA98-5DA6-9E2E-6FD9-E6923A6311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666" y="1391782"/>
            <a:ext cx="3003069" cy="2591220"/>
          </a:xfrm>
          <a:prstGeom prst="rect">
            <a:avLst/>
          </a:prstGeom>
        </p:spPr>
      </p:pic>
      <p:sp>
        <p:nvSpPr>
          <p:cNvPr id="6" name="Segnaposto data 2">
            <a:extLst>
              <a:ext uri="{FF2B5EF4-FFF2-40B4-BE49-F238E27FC236}">
                <a16:creationId xmlns:a16="http://schemas.microsoft.com/office/drawing/2014/main" id="{CA0C0BC5-3AB1-A86C-ABB9-2C23470C63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1A80465A-FE3A-EA01-5C1C-9F05F520A4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6759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9DC6D-6229-6D93-ADFA-263EF9D31E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C668FEE-B414-E4A1-C96F-6B7DC1D16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15</a:t>
            </a:fld>
            <a:endParaRPr lang="en-CA" noProof="0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F1DDD6A-38D6-A1B2-D621-0C9565AE2F8C}"/>
              </a:ext>
            </a:extLst>
          </p:cNvPr>
          <p:cNvSpPr txBox="1"/>
          <p:nvPr/>
        </p:nvSpPr>
        <p:spPr>
          <a:xfrm>
            <a:off x="1107141" y="2156251"/>
            <a:ext cx="6929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noProof="0" dirty="0"/>
              <a:t>How to ensure </a:t>
            </a:r>
            <a:r>
              <a:rPr lang="en-CA" sz="2400" b="1" noProof="0" dirty="0"/>
              <a:t>fair comparison </a:t>
            </a:r>
            <a:r>
              <a:rPr lang="en-CA" sz="2400" noProof="0" dirty="0"/>
              <a:t>between different exploration paradigms?</a:t>
            </a:r>
            <a:endParaRPr lang="en-CA" sz="2200" noProof="0" dirty="0"/>
          </a:p>
        </p:txBody>
      </p:sp>
      <p:sp>
        <p:nvSpPr>
          <p:cNvPr id="6" name="Segnaposto data 2">
            <a:extLst>
              <a:ext uri="{FF2B5EF4-FFF2-40B4-BE49-F238E27FC236}">
                <a16:creationId xmlns:a16="http://schemas.microsoft.com/office/drawing/2014/main" id="{F67B4F29-D1CA-7F27-72AA-0DE0770805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915E85D5-D25A-C9A7-9C95-7842B2CD1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67D21BB8-B325-60FC-0A4E-7B7FD1C454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0381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51E6C47F-063A-4E99-D8FB-CA692DA2B4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0"/>
            <a:ext cx="2783234" cy="39020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2190CD35-059E-181D-9C59-FBCCD61C9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Methods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70E4736-85F9-9E9D-DD6D-BFF0866DFA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1999" y="2571750"/>
            <a:ext cx="4276165" cy="2156508"/>
          </a:xfrm>
        </p:spPr>
        <p:txBody>
          <a:bodyPr/>
          <a:lstStyle/>
          <a:p>
            <a:r>
              <a:rPr lang="en-CA" noProof="0" dirty="0"/>
              <a:t>Our adaptations of State-of-the –art techniques in order to work with asset knowledge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F82B157-0D2D-9806-CB91-A01672BEC71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CA" noProof="0" dirty="0"/>
              <a:t>NAME EVENT / NAME PRESENTATION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F14686D-6A05-82AE-3E60-9D5EC3D60E8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CA" noProof="0" dirty="0"/>
              <a:t>Speaker 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C3AFE8E-73AE-47EA-1B7A-B24B4824A08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16</a:t>
            </a:fld>
            <a:endParaRPr lang="en-CA" noProof="0" dirty="0"/>
          </a:p>
        </p:txBody>
      </p:sp>
      <p:pic>
        <p:nvPicPr>
          <p:cNvPr id="8" name="Segnaposto immagine 9">
            <a:extLst>
              <a:ext uri="{FF2B5EF4-FFF2-40B4-BE49-F238E27FC236}">
                <a16:creationId xmlns:a16="http://schemas.microsoft.com/office/drawing/2014/main" id="{20E52D2F-EEE6-5902-DE08-25E45231AB3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4143" r="14143"/>
          <a:stretch>
            <a:fillRect/>
          </a:stretch>
        </p:blipFill>
        <p:spPr>
          <a:xfrm>
            <a:off x="2004007" y="1563689"/>
            <a:ext cx="2567993" cy="360186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FC0FFC00-385C-8FD2-0204-326AEF49DA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8357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BD98C69-B2F4-CA7E-46D0-448AAB7D6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NBV Adaptation 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C4281BA-2BEF-2FEE-0EF8-5F3CFD4DA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noProof="0" dirty="0"/>
              <a:t>NAME EVENT / NAME PRESENTATION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871E3898-6F86-02C9-C98C-5EF99F121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noProof="0" dirty="0"/>
              <a:t>Speaker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96F6ABB4-CBC7-0804-E361-58E2A07D9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17</a:t>
            </a:fld>
            <a:endParaRPr lang="en-CA" noProof="0" dirty="0"/>
          </a:p>
        </p:txBody>
      </p:sp>
      <p:pic>
        <p:nvPicPr>
          <p:cNvPr id="6" name="Segnaposto immagine 9">
            <a:extLst>
              <a:ext uri="{FF2B5EF4-FFF2-40B4-BE49-F238E27FC236}">
                <a16:creationId xmlns:a16="http://schemas.microsoft.com/office/drawing/2014/main" id="{EC6F65AC-DF51-314D-C846-9155FC45A3D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143" t="15164" r="14143" b="10414"/>
          <a:stretch>
            <a:fillRect/>
          </a:stretch>
        </p:blipFill>
        <p:spPr>
          <a:xfrm>
            <a:off x="4294094" y="779928"/>
            <a:ext cx="3667125" cy="3827931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BB7DA2B3-0A7E-4828-3134-E370920A47A5}"/>
              </a:ext>
            </a:extLst>
          </p:cNvPr>
          <p:cNvSpPr txBox="1"/>
          <p:nvPr/>
        </p:nvSpPr>
        <p:spPr>
          <a:xfrm>
            <a:off x="1021976" y="1004047"/>
            <a:ext cx="2761130" cy="1408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noProof="0" dirty="0"/>
              <a:t>A new implementation maintaining </a:t>
            </a:r>
          </a:p>
          <a:p>
            <a:r>
              <a:rPr lang="en-CA" sz="1800" noProof="0" dirty="0"/>
              <a:t>the sampling paradigm of state-of-Art approach  </a:t>
            </a:r>
          </a:p>
          <a:p>
            <a:endParaRPr lang="en-CA" noProof="0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27677428-AFBE-B32E-F885-6742F788C249}"/>
              </a:ext>
            </a:extLst>
          </p:cNvPr>
          <p:cNvSpPr txBox="1"/>
          <p:nvPr/>
        </p:nvSpPr>
        <p:spPr>
          <a:xfrm>
            <a:off x="1021976" y="2743201"/>
            <a:ext cx="26020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800" noProof="0" dirty="0"/>
              <a:t>The figure shows an iteration of our adaptation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DF85949B-5FDF-BABF-F215-3359DCF009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5656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215C519-CBCF-CD57-66E8-B9F1804A7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Architecture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C792691-795D-4779-1AAB-E58DC8524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18</a:t>
            </a:fld>
            <a:endParaRPr lang="en-CA" noProof="0" dirty="0"/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B729E39C-A771-4FAC-8F65-B14368D3BF5E}"/>
              </a:ext>
            </a:extLst>
          </p:cNvPr>
          <p:cNvSpPr/>
          <p:nvPr/>
        </p:nvSpPr>
        <p:spPr>
          <a:xfrm>
            <a:off x="5036392" y="795431"/>
            <a:ext cx="2483224" cy="100153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1800" noProof="0" dirty="0"/>
              <a:t>Voxel Candidate Selection </a:t>
            </a: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D7F6F6BD-79A2-DC97-BDCD-7F2658D610B8}"/>
              </a:ext>
            </a:extLst>
          </p:cNvPr>
          <p:cNvSpPr/>
          <p:nvPr/>
        </p:nvSpPr>
        <p:spPr>
          <a:xfrm>
            <a:off x="5083361" y="2241176"/>
            <a:ext cx="2483224" cy="100153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1800" noProof="0" dirty="0"/>
              <a:t>Gain Computation </a:t>
            </a:r>
          </a:p>
        </p:txBody>
      </p:sp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CF82564A-5068-06B2-ACAE-76343FEECD2E}"/>
              </a:ext>
            </a:extLst>
          </p:cNvPr>
          <p:cNvSpPr/>
          <p:nvPr/>
        </p:nvSpPr>
        <p:spPr>
          <a:xfrm>
            <a:off x="5083361" y="3686921"/>
            <a:ext cx="2483224" cy="100153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1800" noProof="0" dirty="0"/>
              <a:t>Spatial Caching system</a:t>
            </a:r>
          </a:p>
        </p:txBody>
      </p:sp>
      <p:cxnSp>
        <p:nvCxnSpPr>
          <p:cNvPr id="10" name="Connettore 2 9">
            <a:extLst>
              <a:ext uri="{FF2B5EF4-FFF2-40B4-BE49-F238E27FC236}">
                <a16:creationId xmlns:a16="http://schemas.microsoft.com/office/drawing/2014/main" id="{440CE906-5926-16AE-791D-419852B1DE2B}"/>
              </a:ext>
            </a:extLst>
          </p:cNvPr>
          <p:cNvCxnSpPr>
            <a:cxnSpLocks/>
          </p:cNvCxnSpPr>
          <p:nvPr/>
        </p:nvCxnSpPr>
        <p:spPr>
          <a:xfrm>
            <a:off x="6571129" y="1759542"/>
            <a:ext cx="0" cy="4816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>
            <a:extLst>
              <a:ext uri="{FF2B5EF4-FFF2-40B4-BE49-F238E27FC236}">
                <a16:creationId xmlns:a16="http://schemas.microsoft.com/office/drawing/2014/main" id="{E7E012B3-FD5B-DF00-C2B2-83A7F37ECC4B}"/>
              </a:ext>
            </a:extLst>
          </p:cNvPr>
          <p:cNvCxnSpPr>
            <a:cxnSpLocks/>
          </p:cNvCxnSpPr>
          <p:nvPr/>
        </p:nvCxnSpPr>
        <p:spPr>
          <a:xfrm flipV="1">
            <a:off x="5997389" y="1796964"/>
            <a:ext cx="0" cy="5010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D8F90FD1-2F60-CD03-FB89-C857FB81C17F}"/>
              </a:ext>
            </a:extLst>
          </p:cNvPr>
          <p:cNvCxnSpPr>
            <a:cxnSpLocks/>
          </p:cNvCxnSpPr>
          <p:nvPr/>
        </p:nvCxnSpPr>
        <p:spPr>
          <a:xfrm>
            <a:off x="6571129" y="3205287"/>
            <a:ext cx="0" cy="4816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2 17">
            <a:extLst>
              <a:ext uri="{FF2B5EF4-FFF2-40B4-BE49-F238E27FC236}">
                <a16:creationId xmlns:a16="http://schemas.microsoft.com/office/drawing/2014/main" id="{75DFBF77-F54F-F7C2-9BE4-0E964E4EBC6E}"/>
              </a:ext>
            </a:extLst>
          </p:cNvPr>
          <p:cNvCxnSpPr>
            <a:cxnSpLocks/>
          </p:cNvCxnSpPr>
          <p:nvPr/>
        </p:nvCxnSpPr>
        <p:spPr>
          <a:xfrm flipV="1">
            <a:off x="5997389" y="3242709"/>
            <a:ext cx="0" cy="5010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326929F9-3D68-F10B-B411-00BC7809B2B9}"/>
              </a:ext>
            </a:extLst>
          </p:cNvPr>
          <p:cNvSpPr txBox="1"/>
          <p:nvPr/>
        </p:nvSpPr>
        <p:spPr>
          <a:xfrm>
            <a:off x="1111624" y="1159377"/>
            <a:ext cx="27342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noProof="0" dirty="0"/>
              <a:t>The technique’s architecture follows a </a:t>
            </a:r>
          </a:p>
          <a:p>
            <a:r>
              <a:rPr lang="en-CA" sz="1800" noProof="0" dirty="0"/>
              <a:t>Top-down</a:t>
            </a:r>
            <a:r>
              <a:rPr lang="en-CA" sz="1800" b="1" noProof="0" dirty="0"/>
              <a:t> hierarchical approach</a:t>
            </a:r>
            <a:r>
              <a:rPr lang="en-CA" noProof="0" dirty="0"/>
              <a:t>.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298179DF-6338-20B1-D28B-EE6E3E495DDB}"/>
              </a:ext>
            </a:extLst>
          </p:cNvPr>
          <p:cNvSpPr txBox="1"/>
          <p:nvPr/>
        </p:nvSpPr>
        <p:spPr>
          <a:xfrm>
            <a:off x="1054240" y="2847496"/>
            <a:ext cx="29135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noProof="0" dirty="0"/>
              <a:t>Each block functions as a </a:t>
            </a:r>
            <a:r>
              <a:rPr lang="en-CA" sz="1800" b="1" noProof="0" dirty="0"/>
              <a:t>consumer</a:t>
            </a:r>
            <a:r>
              <a:rPr lang="en-CA" sz="1800" noProof="0" dirty="0"/>
              <a:t> of the previous block’s output and provide </a:t>
            </a:r>
            <a:r>
              <a:rPr lang="en-CA" sz="1800" b="1" noProof="0" dirty="0"/>
              <a:t>feedback</a:t>
            </a:r>
            <a:r>
              <a:rPr lang="en-CA" noProof="0" dirty="0"/>
              <a:t>.</a:t>
            </a:r>
          </a:p>
        </p:txBody>
      </p:sp>
      <p:sp>
        <p:nvSpPr>
          <p:cNvPr id="9" name="Segnaposto data 2">
            <a:extLst>
              <a:ext uri="{FF2B5EF4-FFF2-40B4-BE49-F238E27FC236}">
                <a16:creationId xmlns:a16="http://schemas.microsoft.com/office/drawing/2014/main" id="{A00C01E8-1AE3-D030-37DC-CC41DA0C358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12" name="Espace réservé du pied de page 4">
            <a:extLst>
              <a:ext uri="{FF2B5EF4-FFF2-40B4-BE49-F238E27FC236}">
                <a16:creationId xmlns:a16="http://schemas.microsoft.com/office/drawing/2014/main" id="{D04AA00A-D475-8E13-15CA-D7164DA8E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20A5BC92-6B8D-31AD-C715-4A2879B9C7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9080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02D90D1-3927-B9C3-295F-6616DBAED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Sampling strategy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596053B-14C0-2123-E153-450E7C549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19</a:t>
            </a:fld>
            <a:endParaRPr lang="en-CA" noProof="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3CB1276A-F053-96CB-4DE6-F5CD212AD7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582" y="914256"/>
            <a:ext cx="3581710" cy="3314987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0DBD420E-9092-8EB8-392F-AE25207E0BEF}"/>
              </a:ext>
            </a:extLst>
          </p:cNvPr>
          <p:cNvSpPr txBox="1"/>
          <p:nvPr/>
        </p:nvSpPr>
        <p:spPr>
          <a:xfrm>
            <a:off x="4413312" y="1448476"/>
            <a:ext cx="3657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noProof="0" dirty="0"/>
              <a:t>Sampling using a probabilistic weight-based selection or using: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noProof="0" dirty="0"/>
              <a:t>Best Viewpoint </a:t>
            </a:r>
            <a:r>
              <a:rPr lang="en-CA" sz="1800" b="1" noProof="0" dirty="0"/>
              <a:t>perturbation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b="1" noProof="0" dirty="0"/>
              <a:t>Circular Sampling </a:t>
            </a:r>
            <a:r>
              <a:rPr lang="en-CA" sz="1800" noProof="0" dirty="0"/>
              <a:t>around object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b="1" noProof="0" dirty="0"/>
              <a:t>Side-based</a:t>
            </a:r>
            <a:r>
              <a:rPr lang="en-CA" sz="1800" noProof="0" dirty="0"/>
              <a:t> sampling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b="1" noProof="0" dirty="0"/>
              <a:t>Wide-area</a:t>
            </a:r>
            <a:r>
              <a:rPr lang="en-CA" sz="1800" noProof="0" dirty="0"/>
              <a:t> sampling </a:t>
            </a:r>
          </a:p>
        </p:txBody>
      </p:sp>
      <p:sp>
        <p:nvSpPr>
          <p:cNvPr id="6" name="Segnaposto data 2">
            <a:extLst>
              <a:ext uri="{FF2B5EF4-FFF2-40B4-BE49-F238E27FC236}">
                <a16:creationId xmlns:a16="http://schemas.microsoft.com/office/drawing/2014/main" id="{674E3EA2-C528-6C11-9A9F-235BF635F8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38368C67-9ECB-28E6-7586-832C2BA67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D552E32-3764-DFA2-1E94-5602F1DB89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481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12B4A4-70B8-237D-D19D-381108F0B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Table of content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67A7470-E041-980C-D8EE-CD58542A9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F110951-1E5E-1C2C-0E1E-9A80BC9E2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2</a:t>
            </a:fld>
            <a:endParaRPr lang="en-CA" noProof="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86656B6-6100-4BDB-3C79-CF7E511B3B00}"/>
              </a:ext>
            </a:extLst>
          </p:cNvPr>
          <p:cNvSpPr txBox="1"/>
          <p:nvPr/>
        </p:nvSpPr>
        <p:spPr>
          <a:xfrm>
            <a:off x="1021416" y="988632"/>
            <a:ext cx="43209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CA" sz="1800" noProof="0" dirty="0"/>
              <a:t>S</a:t>
            </a:r>
            <a:r>
              <a:rPr lang="en-CA" sz="1800" dirty="0" err="1"/>
              <a:t>tate</a:t>
            </a:r>
            <a:r>
              <a:rPr lang="en-CA" sz="1800" dirty="0"/>
              <a:t>-of-the-Art</a:t>
            </a:r>
            <a:r>
              <a:rPr lang="en-CA" sz="1800" noProof="0" dirty="0"/>
              <a:t> techniques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CA" sz="1800" noProof="0" dirty="0"/>
              <a:t>Our techniques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CA" sz="1800" noProof="0" dirty="0"/>
              <a:t>NBV adaptation 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CA" sz="1800" noProof="0" dirty="0"/>
              <a:t>Frontier-based adaptation </a:t>
            </a:r>
          </a:p>
          <a:p>
            <a:pPr marL="342900" indent="-342900">
              <a:buFont typeface="+mj-lt"/>
              <a:buAutoNum type="arabicPeriod"/>
            </a:pPr>
            <a:r>
              <a:rPr lang="en-CA" sz="1800" noProof="0" dirty="0"/>
              <a:t>Methods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CA" sz="1800" noProof="0" dirty="0"/>
              <a:t>NBV adaptation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CA" sz="1800" noProof="0" dirty="0"/>
              <a:t>Frontier-based adaptation 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CA" sz="1800" noProof="0" dirty="0"/>
              <a:t>Results</a:t>
            </a:r>
          </a:p>
          <a:p>
            <a:pPr marL="342900" indent="-342900">
              <a:buFont typeface="+mj-lt"/>
              <a:buAutoNum type="arabicPeriod"/>
            </a:pPr>
            <a:r>
              <a:rPr lang="en-CA" sz="1800" noProof="0" dirty="0"/>
              <a:t>Unknown exploration technique 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CA" sz="1800" noProof="0" dirty="0"/>
              <a:t>Results </a:t>
            </a:r>
          </a:p>
          <a:p>
            <a:pPr marL="342900" indent="-342900">
              <a:buFont typeface="+mj-lt"/>
              <a:buAutoNum type="arabicPeriod"/>
            </a:pPr>
            <a:r>
              <a:rPr lang="en-CA" sz="1800" noProof="0" dirty="0"/>
              <a:t>Conclusion</a:t>
            </a:r>
          </a:p>
          <a:p>
            <a:pPr marL="342900" indent="-342900">
              <a:buFont typeface="+mj-lt"/>
              <a:buAutoNum type="arabicPeriod"/>
            </a:pPr>
            <a:r>
              <a:rPr lang="en-CA" sz="1800" noProof="0" dirty="0"/>
              <a:t>Next Target 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4D7174DA-611E-2830-13B7-DCF1AC368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4B596B4E-AA0E-9F1F-B3A7-812DDA2B26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7586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D328CC6-E1C5-FD15-2AC6-36EB21C5D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Gain computation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16CC4C4-F482-7FC7-50FF-753041950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20</a:t>
            </a:fld>
            <a:endParaRPr lang="en-CA" noProof="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5C987450-7D21-2B42-4A0F-0E13D0A644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148" y="2571282"/>
            <a:ext cx="5349704" cy="4648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CasellaDiTesto 7">
                <a:extLst>
                  <a:ext uri="{FF2B5EF4-FFF2-40B4-BE49-F238E27FC236}">
                    <a16:creationId xmlns:a16="http://schemas.microsoft.com/office/drawing/2014/main" id="{7B3D9159-95C6-51CC-5378-5D9933366580}"/>
                  </a:ext>
                </a:extLst>
              </p:cNvPr>
              <p:cNvSpPr txBox="1"/>
              <p:nvPr/>
            </p:nvSpPr>
            <p:spPr>
              <a:xfrm>
                <a:off x="1030941" y="913368"/>
                <a:ext cx="57284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800" noProof="0" dirty="0"/>
                  <a:t>The viewpoint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1800" b="0" i="1" noProof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 b="0" i="0" noProof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 b="0" i="0" noProof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k</m:t>
                        </m:r>
                      </m:sub>
                    </m:sSub>
                  </m:oMath>
                </a14:m>
                <a:r>
                  <a:rPr lang="en-CA" sz="1800" noProof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information </a:t>
                </a:r>
                <a:r>
                  <a:rPr lang="en-CA" sz="1800" noProof="0" dirty="0"/>
                  <a:t>gain is computed as:</a:t>
                </a:r>
              </a:p>
            </p:txBody>
          </p:sp>
        </mc:Choice>
        <mc:Fallback xmlns="">
          <p:sp>
            <p:nvSpPr>
              <p:cNvPr id="8" name="CasellaDiTesto 7">
                <a:extLst>
                  <a:ext uri="{FF2B5EF4-FFF2-40B4-BE49-F238E27FC236}">
                    <a16:creationId xmlns:a16="http://schemas.microsoft.com/office/drawing/2014/main" id="{7B3D9159-95C6-51CC-5378-5D99333665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0941" y="913368"/>
                <a:ext cx="5728448" cy="369332"/>
              </a:xfrm>
              <a:prstGeom prst="rect">
                <a:avLst/>
              </a:prstGeom>
              <a:blipFill>
                <a:blip r:embed="rId3"/>
                <a:stretch>
                  <a:fillRect l="-851" t="-11667" b="-2666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105A3620-4890-BE80-E77F-210F7A6A7973}"/>
              </a:ext>
            </a:extLst>
          </p:cNvPr>
          <p:cNvSpPr/>
          <p:nvPr/>
        </p:nvSpPr>
        <p:spPr>
          <a:xfrm>
            <a:off x="1559859" y="1443318"/>
            <a:ext cx="1864659" cy="58270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noProof="0" dirty="0"/>
              <a:t>Number of unobserved voxel </a:t>
            </a:r>
          </a:p>
        </p:txBody>
      </p:sp>
      <p:sp>
        <p:nvSpPr>
          <p:cNvPr id="10" name="Rettangolo con angoli arrotondati 9">
            <a:extLst>
              <a:ext uri="{FF2B5EF4-FFF2-40B4-BE49-F238E27FC236}">
                <a16:creationId xmlns:a16="http://schemas.microsoft.com/office/drawing/2014/main" id="{D62CCB14-B53E-91AB-FBB8-3E12A3D29580}"/>
              </a:ext>
            </a:extLst>
          </p:cNvPr>
          <p:cNvSpPr/>
          <p:nvPr/>
        </p:nvSpPr>
        <p:spPr>
          <a:xfrm>
            <a:off x="5669290" y="1443318"/>
            <a:ext cx="1864659" cy="58270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noProof="0" dirty="0"/>
              <a:t>Distance factor </a:t>
            </a:r>
          </a:p>
        </p:txBody>
      </p:sp>
      <p:sp>
        <p:nvSpPr>
          <p:cNvPr id="11" name="Rettangolo con angoli arrotondati 10">
            <a:extLst>
              <a:ext uri="{FF2B5EF4-FFF2-40B4-BE49-F238E27FC236}">
                <a16:creationId xmlns:a16="http://schemas.microsoft.com/office/drawing/2014/main" id="{3072DD14-80EC-77B3-6222-ABF9724F137F}"/>
              </a:ext>
            </a:extLst>
          </p:cNvPr>
          <p:cNvSpPr/>
          <p:nvPr/>
        </p:nvSpPr>
        <p:spPr>
          <a:xfrm>
            <a:off x="4787154" y="3698321"/>
            <a:ext cx="1864659" cy="58270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noProof="0" dirty="0"/>
              <a:t>Height factor</a:t>
            </a:r>
          </a:p>
        </p:txBody>
      </p:sp>
      <p:sp>
        <p:nvSpPr>
          <p:cNvPr id="12" name="Rettangolo con angoli arrotondati 11">
            <a:extLst>
              <a:ext uri="{FF2B5EF4-FFF2-40B4-BE49-F238E27FC236}">
                <a16:creationId xmlns:a16="http://schemas.microsoft.com/office/drawing/2014/main" id="{DD7774DA-E62C-43CE-985B-A1C7FFF26E04}"/>
              </a:ext>
            </a:extLst>
          </p:cNvPr>
          <p:cNvSpPr/>
          <p:nvPr/>
        </p:nvSpPr>
        <p:spPr>
          <a:xfrm>
            <a:off x="2131266" y="3647426"/>
            <a:ext cx="1864659" cy="58270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noProof="0" dirty="0"/>
              <a:t>Frontality factor</a:t>
            </a:r>
          </a:p>
        </p:txBody>
      </p:sp>
      <p:cxnSp>
        <p:nvCxnSpPr>
          <p:cNvPr id="14" name="Connettore 2 13">
            <a:extLst>
              <a:ext uri="{FF2B5EF4-FFF2-40B4-BE49-F238E27FC236}">
                <a16:creationId xmlns:a16="http://schemas.microsoft.com/office/drawing/2014/main" id="{A356EE30-ACA6-0DDC-D683-36E9C2CDA5CE}"/>
              </a:ext>
            </a:extLst>
          </p:cNvPr>
          <p:cNvCxnSpPr>
            <a:cxnSpLocks/>
            <a:endCxn id="9" idx="2"/>
          </p:cNvCxnSpPr>
          <p:nvPr/>
        </p:nvCxnSpPr>
        <p:spPr>
          <a:xfrm flipH="1" flipV="1">
            <a:off x="2492189" y="2026024"/>
            <a:ext cx="982522" cy="6112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3C862ECC-D36C-B097-9070-EF2808D17478}"/>
              </a:ext>
            </a:extLst>
          </p:cNvPr>
          <p:cNvCxnSpPr>
            <a:cxnSpLocks/>
            <a:endCxn id="10" idx="2"/>
          </p:cNvCxnSpPr>
          <p:nvPr/>
        </p:nvCxnSpPr>
        <p:spPr>
          <a:xfrm flipV="1">
            <a:off x="6601620" y="2026024"/>
            <a:ext cx="0" cy="5619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2 18">
            <a:extLst>
              <a:ext uri="{FF2B5EF4-FFF2-40B4-BE49-F238E27FC236}">
                <a16:creationId xmlns:a16="http://schemas.microsoft.com/office/drawing/2014/main" id="{A0277623-8FBC-09B9-CF2D-8D3AF62C8FE7}"/>
              </a:ext>
            </a:extLst>
          </p:cNvPr>
          <p:cNvCxnSpPr>
            <a:cxnSpLocks/>
          </p:cNvCxnSpPr>
          <p:nvPr/>
        </p:nvCxnSpPr>
        <p:spPr>
          <a:xfrm>
            <a:off x="5719484" y="3034565"/>
            <a:ext cx="0" cy="6606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>
            <a:extLst>
              <a:ext uri="{FF2B5EF4-FFF2-40B4-BE49-F238E27FC236}">
                <a16:creationId xmlns:a16="http://schemas.microsoft.com/office/drawing/2014/main" id="{406EB5FF-87D6-8DB2-3640-3B9149A276FB}"/>
              </a:ext>
            </a:extLst>
          </p:cNvPr>
          <p:cNvCxnSpPr>
            <a:cxnSpLocks/>
            <a:endCxn id="12" idx="0"/>
          </p:cNvCxnSpPr>
          <p:nvPr/>
        </p:nvCxnSpPr>
        <p:spPr>
          <a:xfrm flipH="1">
            <a:off x="3063596" y="2916423"/>
            <a:ext cx="1900517" cy="7310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egnaposto data 2">
            <a:extLst>
              <a:ext uri="{FF2B5EF4-FFF2-40B4-BE49-F238E27FC236}">
                <a16:creationId xmlns:a16="http://schemas.microsoft.com/office/drawing/2014/main" id="{E369AD3E-4A77-A494-80C6-82F3B87A6A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13" name="Espace réservé du pied de page 4">
            <a:extLst>
              <a:ext uri="{FF2B5EF4-FFF2-40B4-BE49-F238E27FC236}">
                <a16:creationId xmlns:a16="http://schemas.microsoft.com/office/drawing/2014/main" id="{412EE65D-1E59-3DB5-F3E4-522E2C9B0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5B6C367D-DDA6-50F9-C643-44D3A06997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00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E44A94-33ED-5344-BF61-572C90CCF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038CC6D-1EC3-FBE7-B5BD-9EE70CF3A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NBV Simulation </a:t>
            </a:r>
            <a:br>
              <a:rPr lang="en-CA" noProof="0" dirty="0"/>
            </a:br>
            <a:endParaRPr lang="en-CA" noProof="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2514D93-DEE2-84EB-8CA6-D09802F4E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21</a:t>
            </a:fld>
            <a:endParaRPr lang="en-CA" noProof="0" dirty="0"/>
          </a:p>
        </p:txBody>
      </p:sp>
      <p:sp>
        <p:nvSpPr>
          <p:cNvPr id="7" name="Segnaposto data 2">
            <a:extLst>
              <a:ext uri="{FF2B5EF4-FFF2-40B4-BE49-F238E27FC236}">
                <a16:creationId xmlns:a16="http://schemas.microsoft.com/office/drawing/2014/main" id="{66335BBC-BF98-652A-DC02-590CE30789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48F6CEB2-8718-4C16-3060-1FBE6C325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nbv_1">
            <a:hlinkClick r:id="" action="ppaction://media"/>
            <a:extLst>
              <a:ext uri="{FF2B5EF4-FFF2-40B4-BE49-F238E27FC236}">
                <a16:creationId xmlns:a16="http://schemas.microsoft.com/office/drawing/2014/main" id="{22CAD018-BF2B-AD97-EF5B-86D770EACFB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6799" y="693644"/>
            <a:ext cx="7261411" cy="4084544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83C65CF7-FDA1-423C-79FF-D1DCC7EF51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66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3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96E3D97-E7CD-AE37-9B4C-2CE4892BC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Frontier-based adaptation 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C161AB5-C39A-A3EE-0B0E-12DB6A066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noProof="0" dirty="0"/>
              <a:t>NAME EVENT / NAME PRESENTATION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F06027F6-D28D-8E6D-B70D-082F634C3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noProof="0" dirty="0"/>
              <a:t>Speaker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5B6DFA3-365A-8427-7F8A-65986B7E0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22</a:t>
            </a:fld>
            <a:endParaRPr lang="en-CA" noProof="0" dirty="0"/>
          </a:p>
        </p:txBody>
      </p:sp>
      <p:pic>
        <p:nvPicPr>
          <p:cNvPr id="6" name="Segnaposto immagine 7">
            <a:extLst>
              <a:ext uri="{FF2B5EF4-FFF2-40B4-BE49-F238E27FC236}">
                <a16:creationId xmlns:a16="http://schemas.microsoft.com/office/drawing/2014/main" id="{978547EE-C1F0-6694-BE0C-514945832A1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8633" t="26605" r="9910" b="23395"/>
          <a:stretch>
            <a:fillRect/>
          </a:stretch>
        </p:blipFill>
        <p:spPr>
          <a:xfrm>
            <a:off x="4777628" y="667408"/>
            <a:ext cx="2940983" cy="4125373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937CA047-613E-52D7-6C85-7E51B18A0952}"/>
              </a:ext>
            </a:extLst>
          </p:cNvPr>
          <p:cNvSpPr txBox="1"/>
          <p:nvPr/>
        </p:nvSpPr>
        <p:spPr>
          <a:xfrm>
            <a:off x="1030941" y="1426406"/>
            <a:ext cx="2644588" cy="1408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noProof="0" dirty="0"/>
              <a:t>A new implementation </a:t>
            </a:r>
            <a:r>
              <a:rPr lang="en-CA" sz="1800" noProof="0" dirty="0" err="1"/>
              <a:t>mantaing</a:t>
            </a:r>
            <a:r>
              <a:rPr lang="en-CA" sz="1800" noProof="0" dirty="0"/>
              <a:t> a the frontier collector strategy of state-of-art approach  </a:t>
            </a:r>
          </a:p>
          <a:p>
            <a:endParaRPr lang="en-CA" noProof="0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3EB5C62-FCA5-63F5-22CE-D3650F0E04AB}"/>
              </a:ext>
            </a:extLst>
          </p:cNvPr>
          <p:cNvSpPr txBox="1"/>
          <p:nvPr/>
        </p:nvSpPr>
        <p:spPr>
          <a:xfrm>
            <a:off x="1030941" y="2972604"/>
            <a:ext cx="264458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800" noProof="0" dirty="0"/>
              <a:t>The figure shows an iteration of our adaptation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1180AA1E-3435-4829-3AFD-97F735FEA1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4519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963126-296B-6D9C-2CE0-1763CC00DB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4A4B2E-4DC6-66C9-51A9-4B7F575EA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Architecture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56C93BB-CBC1-D0CF-AD9F-0095F5FF6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23</a:t>
            </a:fld>
            <a:endParaRPr lang="en-CA" noProof="0" dirty="0"/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D04C5330-AC3B-A126-F778-8DE8C4553E04}"/>
              </a:ext>
            </a:extLst>
          </p:cNvPr>
          <p:cNvSpPr/>
          <p:nvPr/>
        </p:nvSpPr>
        <p:spPr>
          <a:xfrm>
            <a:off x="1224289" y="1296197"/>
            <a:ext cx="2483224" cy="100153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1800" noProof="0" dirty="0"/>
              <a:t>Frontier detection &amp; </a:t>
            </a:r>
          </a:p>
          <a:p>
            <a:pPr algn="ctr"/>
            <a:r>
              <a:rPr lang="en-CA" sz="1800" noProof="0" dirty="0"/>
              <a:t>clustering</a:t>
            </a: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BA67B104-B25F-1A6D-07F6-CFBA53401B46}"/>
              </a:ext>
            </a:extLst>
          </p:cNvPr>
          <p:cNvSpPr/>
          <p:nvPr/>
        </p:nvSpPr>
        <p:spPr>
          <a:xfrm>
            <a:off x="5083361" y="1296196"/>
            <a:ext cx="2483224" cy="100153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1800" noProof="0" dirty="0"/>
              <a:t>Information Gain Computation </a:t>
            </a:r>
          </a:p>
        </p:txBody>
      </p:sp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C4C54D72-4928-7A47-2E0C-10C1601B51D6}"/>
              </a:ext>
            </a:extLst>
          </p:cNvPr>
          <p:cNvSpPr/>
          <p:nvPr/>
        </p:nvSpPr>
        <p:spPr>
          <a:xfrm>
            <a:off x="5083361" y="3186153"/>
            <a:ext cx="2483224" cy="100153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1800" noProof="0" dirty="0"/>
              <a:t>Filtering &amp; Validation </a:t>
            </a:r>
          </a:p>
        </p:txBody>
      </p:sp>
      <p:cxnSp>
        <p:nvCxnSpPr>
          <p:cNvPr id="10" name="Connettore 2 9">
            <a:extLst>
              <a:ext uri="{FF2B5EF4-FFF2-40B4-BE49-F238E27FC236}">
                <a16:creationId xmlns:a16="http://schemas.microsoft.com/office/drawing/2014/main" id="{5F3B10DB-0EBD-B5C7-3EAF-AE4D20CA3E22}"/>
              </a:ext>
            </a:extLst>
          </p:cNvPr>
          <p:cNvCxnSpPr>
            <a:cxnSpLocks/>
            <a:endCxn id="8" idx="0"/>
          </p:cNvCxnSpPr>
          <p:nvPr/>
        </p:nvCxnSpPr>
        <p:spPr>
          <a:xfrm flipH="1">
            <a:off x="6324973" y="2330933"/>
            <a:ext cx="4109" cy="8552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3BE67EAF-88CE-57D7-7AEB-A030E0B52576}"/>
              </a:ext>
            </a:extLst>
          </p:cNvPr>
          <p:cNvSpPr/>
          <p:nvPr/>
        </p:nvSpPr>
        <p:spPr>
          <a:xfrm>
            <a:off x="1224289" y="3186154"/>
            <a:ext cx="2483224" cy="100153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1800" noProof="0" dirty="0"/>
              <a:t>Selection &amp; Navigation</a:t>
            </a:r>
          </a:p>
        </p:txBody>
      </p:sp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8A81CFFE-B449-C5E4-EFB9-8A853313D7B7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3707513" y="1796963"/>
            <a:ext cx="137584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2 20">
            <a:extLst>
              <a:ext uri="{FF2B5EF4-FFF2-40B4-BE49-F238E27FC236}">
                <a16:creationId xmlns:a16="http://schemas.microsoft.com/office/drawing/2014/main" id="{89D222BF-F0E2-C9F0-463C-498718F3F41B}"/>
              </a:ext>
            </a:extLst>
          </p:cNvPr>
          <p:cNvCxnSpPr>
            <a:stCxn id="8" idx="1"/>
            <a:endCxn id="9" idx="3"/>
          </p:cNvCxnSpPr>
          <p:nvPr/>
        </p:nvCxnSpPr>
        <p:spPr>
          <a:xfrm flipH="1">
            <a:off x="3707513" y="3686920"/>
            <a:ext cx="137584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egnaposto data 2">
            <a:extLst>
              <a:ext uri="{FF2B5EF4-FFF2-40B4-BE49-F238E27FC236}">
                <a16:creationId xmlns:a16="http://schemas.microsoft.com/office/drawing/2014/main" id="{E41EEE30-D511-DA1B-6F77-155E1FC6F4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12" name="Espace réservé du pied de page 4">
            <a:extLst>
              <a:ext uri="{FF2B5EF4-FFF2-40B4-BE49-F238E27FC236}">
                <a16:creationId xmlns:a16="http://schemas.microsoft.com/office/drawing/2014/main" id="{34FD5651-6FF2-9A71-FEBE-748651C8F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4D7D6F3-75E4-35A5-253F-2DEEC1C03C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7761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187215D-FF6F-53B3-F241-58DBA28D3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Frontier definition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527F695-3C7B-2CFC-19C3-7483FF990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24</a:t>
            </a:fld>
            <a:endParaRPr lang="en-CA" noProof="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B691762D-4F6A-CDF2-DE52-EC591FC701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8232" y="1892909"/>
            <a:ext cx="4107536" cy="487722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08FDF00F-D02B-8B20-3850-41C8ACBF89E9}"/>
              </a:ext>
            </a:extLst>
          </p:cNvPr>
          <p:cNvSpPr txBox="1"/>
          <p:nvPr/>
        </p:nvSpPr>
        <p:spPr>
          <a:xfrm>
            <a:off x="904875" y="1170266"/>
            <a:ext cx="5798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noProof="0" dirty="0"/>
              <a:t>The set of frontiers F is defined as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E049BF7-7AF4-5543-C685-8335B538ED74}"/>
              </a:ext>
            </a:extLst>
          </p:cNvPr>
          <p:cNvSpPr txBox="1"/>
          <p:nvPr/>
        </p:nvSpPr>
        <p:spPr>
          <a:xfrm>
            <a:off x="1284790" y="2585495"/>
            <a:ext cx="3993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noProof="0" dirty="0"/>
              <a:t>A frontier is composed by: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8FFC05F-D790-7F68-DBFD-C3E0C885D11A}"/>
              </a:ext>
            </a:extLst>
          </p:cNvPr>
          <p:cNvSpPr txBox="1"/>
          <p:nvPr/>
        </p:nvSpPr>
        <p:spPr>
          <a:xfrm>
            <a:off x="1539433" y="3156805"/>
            <a:ext cx="31135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noProof="0" dirty="0"/>
              <a:t>Center voxel position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noProof="0" dirty="0"/>
              <a:t>Information gain 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60ECD3F9-5FDB-3748-FD62-A8738758E501}"/>
              </a:ext>
            </a:extLst>
          </p:cNvPr>
          <p:cNvSpPr txBox="1"/>
          <p:nvPr/>
        </p:nvSpPr>
        <p:spPr>
          <a:xfrm>
            <a:off x="4653023" y="3156805"/>
            <a:ext cx="3113590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noProof="0" dirty="0"/>
              <a:t>Validity </a:t>
            </a:r>
            <a:r>
              <a:rPr lang="en-CA" sz="1800" noProof="0" dirty="0" err="1"/>
              <a:t>boolean</a:t>
            </a:r>
            <a:r>
              <a:rPr lang="en-CA" sz="1800" noProof="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noProof="0" dirty="0"/>
              <a:t>List of voxels inside the frontier </a:t>
            </a:r>
          </a:p>
          <a:p>
            <a:r>
              <a:rPr lang="en-CA" noProof="0" dirty="0"/>
              <a:t> </a:t>
            </a:r>
          </a:p>
        </p:txBody>
      </p:sp>
      <p:sp>
        <p:nvSpPr>
          <p:cNvPr id="6" name="Segnaposto data 2">
            <a:extLst>
              <a:ext uri="{FF2B5EF4-FFF2-40B4-BE49-F238E27FC236}">
                <a16:creationId xmlns:a16="http://schemas.microsoft.com/office/drawing/2014/main" id="{8A3F7DCC-312F-F50B-E743-578C2DD0C1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12" name="Espace réservé du pied de page 4">
            <a:extLst>
              <a:ext uri="{FF2B5EF4-FFF2-40B4-BE49-F238E27FC236}">
                <a16:creationId xmlns:a16="http://schemas.microsoft.com/office/drawing/2014/main" id="{6DE8DEF5-1913-17A1-73B4-D3D447D74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E585DB0-D1EF-B283-EB46-3CD53E23FD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98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908305F-B50F-9101-ED46-B08220386C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Frontiers clustering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08D5DD6-9329-252D-DB6A-74391C583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25</a:t>
            </a:fld>
            <a:endParaRPr lang="en-CA" noProof="0" dirty="0"/>
          </a:p>
        </p:txBody>
      </p:sp>
      <p:pic>
        <p:nvPicPr>
          <p:cNvPr id="1026" name="Picture 2" descr="Mean Shift">
            <a:extLst>
              <a:ext uri="{FF2B5EF4-FFF2-40B4-BE49-F238E27FC236}">
                <a16:creationId xmlns:a16="http://schemas.microsoft.com/office/drawing/2014/main" id="{B020DB93-2095-7C95-1535-B11DC097A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307" y="1134613"/>
            <a:ext cx="4250932" cy="318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36F09D65-CEEC-8DD2-7875-157FC5FA1224}"/>
              </a:ext>
            </a:extLst>
          </p:cNvPr>
          <p:cNvSpPr txBox="1"/>
          <p:nvPr/>
        </p:nvSpPr>
        <p:spPr>
          <a:xfrm>
            <a:off x="1215342" y="960699"/>
            <a:ext cx="3667125" cy="210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noProof="0" dirty="0"/>
              <a:t>Frontier are clustered using a </a:t>
            </a:r>
            <a:r>
              <a:rPr lang="en-CA" sz="1800" b="1" noProof="0" dirty="0"/>
              <a:t>mean-shift</a:t>
            </a:r>
            <a:r>
              <a:rPr lang="en-CA" sz="1800" noProof="0" dirty="0"/>
              <a:t> algorithm based on two parameters: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b="1" noProof="0" dirty="0"/>
              <a:t>Gaussian</a:t>
            </a:r>
            <a:r>
              <a:rPr lang="en-CA" sz="1800" noProof="0" dirty="0"/>
              <a:t> Kernel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b="1" noProof="0" dirty="0"/>
              <a:t>Bandwidth</a:t>
            </a:r>
          </a:p>
          <a:p>
            <a:endParaRPr lang="en-CA" noProof="0" dirty="0"/>
          </a:p>
          <a:p>
            <a:endParaRPr lang="en-CA" noProof="0" dirty="0"/>
          </a:p>
          <a:p>
            <a:endParaRPr lang="en-CA" noProof="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DB96BF6-3A9C-0501-B6F2-A168924E6C20}"/>
              </a:ext>
            </a:extLst>
          </p:cNvPr>
          <p:cNvSpPr txBox="1"/>
          <p:nvPr/>
        </p:nvSpPr>
        <p:spPr>
          <a:xfrm>
            <a:off x="1248016" y="2757342"/>
            <a:ext cx="1307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noProof="0" dirty="0"/>
              <a:t>From:</a:t>
            </a:r>
          </a:p>
          <a:p>
            <a:r>
              <a:rPr lang="en-CA" sz="1800" noProof="0" dirty="0"/>
              <a:t>F frontiers 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5D8AEB95-AC2B-E580-155E-11CB1DD94F18}"/>
              </a:ext>
            </a:extLst>
          </p:cNvPr>
          <p:cNvSpPr txBox="1"/>
          <p:nvPr/>
        </p:nvSpPr>
        <p:spPr>
          <a:xfrm>
            <a:off x="3316609" y="2760600"/>
            <a:ext cx="15047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noProof="0" dirty="0"/>
              <a:t>To:</a:t>
            </a:r>
          </a:p>
          <a:p>
            <a:r>
              <a:rPr lang="en-CA" sz="1800" noProof="0" dirty="0"/>
              <a:t>C cluster 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330737B7-B50C-CE42-400D-077608F440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3507" y="3778572"/>
            <a:ext cx="1555208" cy="465448"/>
          </a:xfrm>
          <a:prstGeom prst="rect">
            <a:avLst/>
          </a:prstGeom>
        </p:spPr>
      </p:pic>
      <p:sp>
        <p:nvSpPr>
          <p:cNvPr id="11" name="Freccia a destra 10">
            <a:extLst>
              <a:ext uri="{FF2B5EF4-FFF2-40B4-BE49-F238E27FC236}">
                <a16:creationId xmlns:a16="http://schemas.microsoft.com/office/drawing/2014/main" id="{5CE84A01-BB81-3255-71B3-4F164BF33CEC}"/>
              </a:ext>
            </a:extLst>
          </p:cNvPr>
          <p:cNvSpPr/>
          <p:nvPr/>
        </p:nvSpPr>
        <p:spPr>
          <a:xfrm>
            <a:off x="2565480" y="2921816"/>
            <a:ext cx="601884" cy="312516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noProof="0" dirty="0"/>
          </a:p>
        </p:txBody>
      </p:sp>
      <p:sp>
        <p:nvSpPr>
          <p:cNvPr id="9" name="Segnaposto data 2">
            <a:extLst>
              <a:ext uri="{FF2B5EF4-FFF2-40B4-BE49-F238E27FC236}">
                <a16:creationId xmlns:a16="http://schemas.microsoft.com/office/drawing/2014/main" id="{61827CF9-3873-2BCA-A84D-A34F1FAC35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12" name="Espace réservé du pied de page 4">
            <a:extLst>
              <a:ext uri="{FF2B5EF4-FFF2-40B4-BE49-F238E27FC236}">
                <a16:creationId xmlns:a16="http://schemas.microsoft.com/office/drawing/2014/main" id="{11CEAF07-CAB1-9177-D89F-74059577F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9B44D42-7653-074F-4991-31497F775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9935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40399C-83C0-716A-A7AE-6FF56E7BC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8699007-35F1-C28A-DBCA-FFAFE4A7C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Gain computation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5C8F5E3B-7026-6E70-145F-A3C61E59D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26</a:t>
            </a:fld>
            <a:endParaRPr lang="en-CA" noProof="0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1F635157-5CF4-43AE-8D10-916589AFF476}"/>
              </a:ext>
            </a:extLst>
          </p:cNvPr>
          <p:cNvSpPr txBox="1"/>
          <p:nvPr/>
        </p:nvSpPr>
        <p:spPr>
          <a:xfrm>
            <a:off x="1030941" y="913368"/>
            <a:ext cx="5728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noProof="0" dirty="0"/>
              <a:t>The frontier f </a:t>
            </a:r>
            <a:r>
              <a:rPr lang="en-CA" sz="1800" noProof="0" dirty="0">
                <a:latin typeface="Cambria Math" panose="02040503050406030204" pitchFamily="18" charset="0"/>
                <a:ea typeface="Cambria Math" panose="02040503050406030204" pitchFamily="18" charset="0"/>
              </a:rPr>
              <a:t>information </a:t>
            </a:r>
            <a:r>
              <a:rPr lang="en-CA" sz="1800" noProof="0" dirty="0"/>
              <a:t>gain is computed as:</a:t>
            </a:r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DF2DA057-9E21-27A1-1485-B51DC08F3AF9}"/>
              </a:ext>
            </a:extLst>
          </p:cNvPr>
          <p:cNvSpPr/>
          <p:nvPr/>
        </p:nvSpPr>
        <p:spPr>
          <a:xfrm>
            <a:off x="1559859" y="1443318"/>
            <a:ext cx="1864659" cy="58270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noProof="0" dirty="0"/>
              <a:t>Ratio of unknown voxels to total voxel</a:t>
            </a:r>
          </a:p>
        </p:txBody>
      </p:sp>
      <p:sp>
        <p:nvSpPr>
          <p:cNvPr id="10" name="Rettangolo con angoli arrotondati 9">
            <a:extLst>
              <a:ext uri="{FF2B5EF4-FFF2-40B4-BE49-F238E27FC236}">
                <a16:creationId xmlns:a16="http://schemas.microsoft.com/office/drawing/2014/main" id="{6B454E85-A032-445E-9452-5170613B6B7A}"/>
              </a:ext>
            </a:extLst>
          </p:cNvPr>
          <p:cNvSpPr/>
          <p:nvPr/>
        </p:nvSpPr>
        <p:spPr>
          <a:xfrm>
            <a:off x="5669290" y="1443318"/>
            <a:ext cx="1864659" cy="58270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noProof="0" dirty="0"/>
              <a:t>Validity factor</a:t>
            </a:r>
          </a:p>
        </p:txBody>
      </p:sp>
      <p:sp>
        <p:nvSpPr>
          <p:cNvPr id="11" name="Rettangolo con angoli arrotondati 10">
            <a:extLst>
              <a:ext uri="{FF2B5EF4-FFF2-40B4-BE49-F238E27FC236}">
                <a16:creationId xmlns:a16="http://schemas.microsoft.com/office/drawing/2014/main" id="{F90FB35B-5FF4-0288-B7E5-9978F82E1265}"/>
              </a:ext>
            </a:extLst>
          </p:cNvPr>
          <p:cNvSpPr/>
          <p:nvPr/>
        </p:nvSpPr>
        <p:spPr>
          <a:xfrm>
            <a:off x="3660275" y="3698321"/>
            <a:ext cx="1864659" cy="58270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noProof="0" dirty="0"/>
              <a:t>Energy factor</a:t>
            </a:r>
          </a:p>
        </p:txBody>
      </p:sp>
      <p:cxnSp>
        <p:nvCxnSpPr>
          <p:cNvPr id="14" name="Connettore 2 13">
            <a:extLst>
              <a:ext uri="{FF2B5EF4-FFF2-40B4-BE49-F238E27FC236}">
                <a16:creationId xmlns:a16="http://schemas.microsoft.com/office/drawing/2014/main" id="{151F5C6A-7F3E-CDF5-7F44-DF92D2886E51}"/>
              </a:ext>
            </a:extLst>
          </p:cNvPr>
          <p:cNvCxnSpPr>
            <a:cxnSpLocks/>
            <a:endCxn id="9" idx="2"/>
          </p:cNvCxnSpPr>
          <p:nvPr/>
        </p:nvCxnSpPr>
        <p:spPr>
          <a:xfrm flipH="1" flipV="1">
            <a:off x="2492189" y="2026024"/>
            <a:ext cx="1558961" cy="5457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uppo 5">
            <a:extLst>
              <a:ext uri="{FF2B5EF4-FFF2-40B4-BE49-F238E27FC236}">
                <a16:creationId xmlns:a16="http://schemas.microsoft.com/office/drawing/2014/main" id="{B0F7E55C-B460-9265-F56F-F3CC73EF4C0B}"/>
              </a:ext>
            </a:extLst>
          </p:cNvPr>
          <p:cNvGrpSpPr/>
          <p:nvPr/>
        </p:nvGrpSpPr>
        <p:grpSpPr>
          <a:xfrm>
            <a:off x="2766520" y="2542105"/>
            <a:ext cx="3610959" cy="640135"/>
            <a:chOff x="2384871" y="2251682"/>
            <a:chExt cx="3610959" cy="640135"/>
          </a:xfrm>
        </p:grpSpPr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D54C184E-6A95-1674-6875-4F2B34E277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r="51394"/>
            <a:stretch>
              <a:fillRect/>
            </a:stretch>
          </p:blipFill>
          <p:spPr>
            <a:xfrm>
              <a:off x="2384871" y="2251682"/>
              <a:ext cx="2126170" cy="640135"/>
            </a:xfrm>
            <a:prstGeom prst="rect">
              <a:avLst/>
            </a:prstGeom>
          </p:spPr>
        </p:pic>
        <p:pic>
          <p:nvPicPr>
            <p:cNvPr id="15" name="Immagine 14">
              <a:extLst>
                <a:ext uri="{FF2B5EF4-FFF2-40B4-BE49-F238E27FC236}">
                  <a16:creationId xmlns:a16="http://schemas.microsoft.com/office/drawing/2014/main" id="{3E98FCD8-45C7-E929-3837-B5A965FD6E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66056"/>
            <a:stretch>
              <a:fillRect/>
            </a:stretch>
          </p:blipFill>
          <p:spPr>
            <a:xfrm>
              <a:off x="4511041" y="2251682"/>
              <a:ext cx="1484789" cy="640135"/>
            </a:xfrm>
            <a:prstGeom prst="rect">
              <a:avLst/>
            </a:prstGeom>
          </p:spPr>
        </p:pic>
      </p:grpSp>
      <p:cxnSp>
        <p:nvCxnSpPr>
          <p:cNvPr id="19" name="Connettore 2 18">
            <a:extLst>
              <a:ext uri="{FF2B5EF4-FFF2-40B4-BE49-F238E27FC236}">
                <a16:creationId xmlns:a16="http://schemas.microsoft.com/office/drawing/2014/main" id="{25E9097B-964C-05FE-2571-82EB61D4322C}"/>
              </a:ext>
            </a:extLst>
          </p:cNvPr>
          <p:cNvCxnSpPr>
            <a:cxnSpLocks/>
            <a:endCxn id="11" idx="0"/>
          </p:cNvCxnSpPr>
          <p:nvPr/>
        </p:nvCxnSpPr>
        <p:spPr>
          <a:xfrm flipH="1">
            <a:off x="4592605" y="3058160"/>
            <a:ext cx="574416" cy="6401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08BF664D-2637-15DE-C1E4-8EB120B14B7D}"/>
              </a:ext>
            </a:extLst>
          </p:cNvPr>
          <p:cNvCxnSpPr>
            <a:cxnSpLocks/>
            <a:endCxn id="10" idx="2"/>
          </p:cNvCxnSpPr>
          <p:nvPr/>
        </p:nvCxnSpPr>
        <p:spPr>
          <a:xfrm flipV="1">
            <a:off x="6126480" y="2026024"/>
            <a:ext cx="475140" cy="6782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egnaposto data 2">
            <a:extLst>
              <a:ext uri="{FF2B5EF4-FFF2-40B4-BE49-F238E27FC236}">
                <a16:creationId xmlns:a16="http://schemas.microsoft.com/office/drawing/2014/main" id="{100D5D5D-6CE2-C35E-97EF-60947B4FA6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12" name="Espace réservé du pied de page 4">
            <a:extLst>
              <a:ext uri="{FF2B5EF4-FFF2-40B4-BE49-F238E27FC236}">
                <a16:creationId xmlns:a16="http://schemas.microsoft.com/office/drawing/2014/main" id="{61E01674-45CF-935A-E543-F252D1BEA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58D9C907-3EA0-7AAE-25FB-1747FAA1E2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07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13337ED-0955-CCA8-A541-0A208B93F3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Collector filtering  &amp; </a:t>
            </a:r>
            <a:br>
              <a:rPr lang="en-CA" noProof="0" dirty="0"/>
            </a:br>
            <a:r>
              <a:rPr lang="en-CA" noProof="0" dirty="0"/>
              <a:t>frontier selection 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C856F07-474D-454C-B730-6217424E3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27</a:t>
            </a:fld>
            <a:endParaRPr lang="en-CA" noProof="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7D1FE0E-CF35-4ED3-199A-3315C318EE8E}"/>
              </a:ext>
            </a:extLst>
          </p:cNvPr>
          <p:cNvSpPr txBox="1"/>
          <p:nvPr/>
        </p:nvSpPr>
        <p:spPr>
          <a:xfrm>
            <a:off x="1036320" y="1203785"/>
            <a:ext cx="70713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noProof="0" dirty="0"/>
              <a:t>The collect filters frontiers by a three-stage filtering: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000" b="1" noProof="0" dirty="0"/>
              <a:t>Reachability</a:t>
            </a:r>
            <a:r>
              <a:rPr lang="en-CA" sz="1800" noProof="0" dirty="0"/>
              <a:t> filtering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000" b="1" noProof="0" dirty="0"/>
              <a:t>Proximity</a:t>
            </a:r>
            <a:r>
              <a:rPr lang="en-CA" sz="1800" noProof="0" dirty="0"/>
              <a:t> filtering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000" b="1" noProof="0" dirty="0"/>
              <a:t>Gain</a:t>
            </a:r>
            <a:r>
              <a:rPr lang="en-CA" sz="1800" noProof="0" dirty="0"/>
              <a:t> filtering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6ABBA6D6-9504-D460-C5A7-DD1DE1FF58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8084" y="3442859"/>
            <a:ext cx="1959801" cy="804021"/>
          </a:xfrm>
          <a:prstGeom prst="rect">
            <a:avLst/>
          </a:prstGeom>
        </p:spPr>
      </p:pic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E87CED10-D124-188A-A779-A9D2C8D556DD}"/>
              </a:ext>
            </a:extLst>
          </p:cNvPr>
          <p:cNvSpPr/>
          <p:nvPr/>
        </p:nvSpPr>
        <p:spPr>
          <a:xfrm>
            <a:off x="6289040" y="3537491"/>
            <a:ext cx="2007553" cy="7093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noProof="0" dirty="0"/>
              <a:t>Distance robot-frontier</a:t>
            </a:r>
          </a:p>
        </p:txBody>
      </p:sp>
      <p:cxnSp>
        <p:nvCxnSpPr>
          <p:cNvPr id="13" name="Connettore 2 12">
            <a:extLst>
              <a:ext uri="{FF2B5EF4-FFF2-40B4-BE49-F238E27FC236}">
                <a16:creationId xmlns:a16="http://schemas.microsoft.com/office/drawing/2014/main" id="{DD3D4BE5-5E06-1989-B3C4-2C9619F97162}"/>
              </a:ext>
            </a:extLst>
          </p:cNvPr>
          <p:cNvCxnSpPr>
            <a:cxnSpLocks/>
            <a:endCxn id="9" idx="1"/>
          </p:cNvCxnSpPr>
          <p:nvPr/>
        </p:nvCxnSpPr>
        <p:spPr>
          <a:xfrm flipV="1">
            <a:off x="5303520" y="3892186"/>
            <a:ext cx="985520" cy="1921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5A80271E-AFEA-90CE-94B1-B891E947D50E}"/>
              </a:ext>
            </a:extLst>
          </p:cNvPr>
          <p:cNvSpPr txBox="1"/>
          <p:nvPr/>
        </p:nvSpPr>
        <p:spPr>
          <a:xfrm>
            <a:off x="1036320" y="2652632"/>
            <a:ext cx="6715760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noProof="0" dirty="0"/>
              <a:t>From the remaining frontiers it chooses the best one based on a </a:t>
            </a:r>
            <a:r>
              <a:rPr lang="en-CA" sz="2000" b="1" noProof="0" dirty="0"/>
              <a:t>UTILITY</a:t>
            </a:r>
            <a:r>
              <a:rPr lang="en-CA" sz="1800" b="1" noProof="0" dirty="0"/>
              <a:t> </a:t>
            </a:r>
            <a:r>
              <a:rPr lang="en-CA" sz="2000" b="1" noProof="0" dirty="0"/>
              <a:t>FACTOR</a:t>
            </a:r>
            <a:r>
              <a:rPr lang="en-CA" sz="1800" noProof="0" dirty="0"/>
              <a:t>:</a:t>
            </a:r>
          </a:p>
          <a:p>
            <a:endParaRPr lang="en-CA" noProof="0" dirty="0"/>
          </a:p>
        </p:txBody>
      </p:sp>
      <p:sp>
        <p:nvSpPr>
          <p:cNvPr id="7" name="Segnaposto data 2">
            <a:extLst>
              <a:ext uri="{FF2B5EF4-FFF2-40B4-BE49-F238E27FC236}">
                <a16:creationId xmlns:a16="http://schemas.microsoft.com/office/drawing/2014/main" id="{DBB89895-D632-A553-0D4D-C5BEB76D29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9E30E2F4-CC66-F950-F26C-5B80239AB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6E111FD-1B72-A6C7-55EE-94787A5EF5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070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84090F-DD38-0FAF-10D6-DC7928976C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CC9A536-5C7E-1255-E0B4-5B70418C8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131032"/>
            <a:ext cx="3998819" cy="1072753"/>
          </a:xfrm>
        </p:spPr>
        <p:txBody>
          <a:bodyPr>
            <a:normAutofit fontScale="90000"/>
          </a:bodyPr>
          <a:lstStyle/>
          <a:p>
            <a:r>
              <a:rPr lang="en-CA" noProof="0" dirty="0"/>
              <a:t>Frontier-based Simulation </a:t>
            </a:r>
            <a:br>
              <a:rPr lang="en-CA" noProof="0" dirty="0"/>
            </a:br>
            <a:endParaRPr lang="en-CA" noProof="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BD46A09-321E-8C43-1AE4-AECDC7AB7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28</a:t>
            </a:fld>
            <a:endParaRPr lang="en-CA" noProof="0" dirty="0"/>
          </a:p>
        </p:txBody>
      </p:sp>
      <p:sp>
        <p:nvSpPr>
          <p:cNvPr id="8" name="Segnaposto data 2">
            <a:extLst>
              <a:ext uri="{FF2B5EF4-FFF2-40B4-BE49-F238E27FC236}">
                <a16:creationId xmlns:a16="http://schemas.microsoft.com/office/drawing/2014/main" id="{8EECAD84-ECFE-4039-57A6-68EE5859D5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7E876BC1-91E5-8794-0006-8CE615E17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frontier_1">
            <a:hlinkClick r:id="" action="ppaction://media"/>
            <a:extLst>
              <a:ext uri="{FF2B5EF4-FFF2-40B4-BE49-F238E27FC236}">
                <a16:creationId xmlns:a16="http://schemas.microsoft.com/office/drawing/2014/main" id="{651B1096-8EAB-E53F-A624-7A7741B6B15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4690" y="635093"/>
            <a:ext cx="7232000" cy="406800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6A6E7464-1D38-FAA2-676E-69C3B62DFC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19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0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203FFB8-45B4-608A-FACF-1A0C9AACE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Experimental Setup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9B879EF8-F168-7136-7820-315F2994F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29</a:t>
            </a:fld>
            <a:endParaRPr lang="en-CA" noProof="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385E064-9915-0230-1D86-E61B8E2816E3}"/>
              </a:ext>
            </a:extLst>
          </p:cNvPr>
          <p:cNvSpPr txBox="1"/>
          <p:nvPr/>
        </p:nvSpPr>
        <p:spPr>
          <a:xfrm>
            <a:off x="1093694" y="896471"/>
            <a:ext cx="355898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noProof="0" dirty="0"/>
              <a:t>For simulation we have used: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noProof="0" dirty="0" err="1"/>
              <a:t>Webots</a:t>
            </a:r>
            <a:endParaRPr lang="en-CA" noProof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noProof="0" dirty="0"/>
              <a:t>ROS Noetic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noProof="0" dirty="0"/>
              <a:t>Intel i7-7700@3,6GHz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noProof="0" dirty="0"/>
              <a:t>16 GB of RAM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noProof="0" dirty="0"/>
              <a:t>Several meshes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B9C3140A-00F5-E730-6CB8-60CA79EEDE0D}"/>
              </a:ext>
            </a:extLst>
          </p:cNvPr>
          <p:cNvSpPr txBox="1"/>
          <p:nvPr/>
        </p:nvSpPr>
        <p:spPr>
          <a:xfrm>
            <a:off x="1075939" y="2370630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noProof="0" dirty="0"/>
              <a:t>Instead for real experiment: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noProof="0" dirty="0"/>
              <a:t>Starling by </a:t>
            </a:r>
            <a:r>
              <a:rPr lang="en-CA" noProof="0" dirty="0" err="1"/>
              <a:t>ModelAI</a:t>
            </a:r>
            <a:r>
              <a:rPr lang="en-CA" noProof="0" dirty="0"/>
              <a:t> Inc.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noProof="0" dirty="0"/>
              <a:t>Motion Capture from Motion Analysis Inc.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192BC864-AEF1-133B-4A46-74D38850F4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939" y="3429291"/>
            <a:ext cx="2994108" cy="1108251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55EF0926-B971-33F5-F1F6-07D11C51F3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0474" y="940174"/>
            <a:ext cx="4409909" cy="3306855"/>
          </a:xfrm>
          <a:prstGeom prst="rect">
            <a:avLst/>
          </a:prstGeom>
        </p:spPr>
      </p:pic>
      <p:sp>
        <p:nvSpPr>
          <p:cNvPr id="8" name="Segnaposto data 2">
            <a:extLst>
              <a:ext uri="{FF2B5EF4-FFF2-40B4-BE49-F238E27FC236}">
                <a16:creationId xmlns:a16="http://schemas.microsoft.com/office/drawing/2014/main" id="{D6D9A165-D003-0251-68CC-45436115FC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B33225C1-E969-20FF-6A8C-83199271F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8C6BDC4-C326-2B08-F580-B33C93EA57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11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giocattolo, semaforo, aria aperta">
            <a:extLst>
              <a:ext uri="{FF2B5EF4-FFF2-40B4-BE49-F238E27FC236}">
                <a16:creationId xmlns:a16="http://schemas.microsoft.com/office/drawing/2014/main" id="{5F624519-7693-0CC0-3879-E7CAE32F15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360" y="877645"/>
            <a:ext cx="4591123" cy="3443343"/>
          </a:xfrm>
          <a:prstGeom prst="rect">
            <a:avLst/>
          </a:prstGeom>
        </p:spPr>
      </p:pic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3C04D4F0-9F00-D043-B80F-52268AB005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51494" y="1203785"/>
            <a:ext cx="3315866" cy="3263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noProof="0" dirty="0"/>
              <a:t>Nowadays, Mavs are used for:</a:t>
            </a:r>
          </a:p>
          <a:p>
            <a:pPr marL="342900" indent="-342900">
              <a:buFont typeface="+mj-lt"/>
              <a:buAutoNum type="arabicPeriod"/>
            </a:pPr>
            <a:r>
              <a:rPr lang="en-CA" noProof="0" dirty="0"/>
              <a:t>Industrial inspection </a:t>
            </a:r>
          </a:p>
          <a:p>
            <a:pPr marL="342900" indent="-342900">
              <a:buFont typeface="+mj-lt"/>
              <a:buAutoNum type="arabicPeriod"/>
            </a:pPr>
            <a:r>
              <a:rPr lang="en-CA" noProof="0" dirty="0"/>
              <a:t>Surveillance </a:t>
            </a:r>
          </a:p>
          <a:p>
            <a:pPr marL="342900" indent="-342900">
              <a:buFont typeface="+mj-lt"/>
              <a:buAutoNum type="arabicPeriod"/>
            </a:pPr>
            <a:r>
              <a:rPr lang="en-CA" noProof="0" dirty="0"/>
              <a:t>Environment Reconstruction </a:t>
            </a:r>
          </a:p>
          <a:p>
            <a:pPr marL="0" indent="0">
              <a:buNone/>
            </a:pPr>
            <a:endParaRPr lang="en-CA" noProof="0" dirty="0"/>
          </a:p>
          <a:p>
            <a:pPr marL="0" indent="0">
              <a:buNone/>
            </a:pPr>
            <a:r>
              <a:rPr lang="en-CA" noProof="0" dirty="0"/>
              <a:t>Usually they used </a:t>
            </a:r>
            <a:r>
              <a:rPr lang="en-CA" sz="2000" b="1" noProof="0" dirty="0"/>
              <a:t>MODEL-FREE</a:t>
            </a:r>
            <a:r>
              <a:rPr lang="en-CA" noProof="0" dirty="0"/>
              <a:t> approaches 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ADC9092-B8AD-9448-9690-13D94442A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131032"/>
            <a:ext cx="3667125" cy="1072753"/>
          </a:xfrm>
        </p:spPr>
        <p:txBody>
          <a:bodyPr anchor="t">
            <a:normAutofit/>
          </a:bodyPr>
          <a:lstStyle/>
          <a:p>
            <a:r>
              <a:rPr lang="en-CA" noProof="0" dirty="0"/>
              <a:t>Background</a:t>
            </a:r>
            <a:br>
              <a:rPr lang="en-CA" noProof="0" dirty="0"/>
            </a:br>
            <a:endParaRPr lang="en-CA" noProof="0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DD9CD81-F741-E34D-918B-879020443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5C95DC5-778C-474A-AD7D-E5E2435C9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1238" y="195263"/>
            <a:ext cx="512762" cy="163552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E1E1CD7C-2161-7D43-862E-CE4C333CD873}" type="slidenum">
              <a:rPr lang="en-CA" noProof="0" smtClean="0"/>
              <a:pPr>
                <a:spcAft>
                  <a:spcPts val="600"/>
                </a:spcAft>
              </a:pPr>
              <a:t>3</a:t>
            </a:fld>
            <a:endParaRPr lang="en-CA" noProof="0" dirty="0"/>
          </a:p>
        </p:txBody>
      </p:sp>
      <p:sp>
        <p:nvSpPr>
          <p:cNvPr id="8" name="Segnaposto data 2">
            <a:extLst>
              <a:ext uri="{FF2B5EF4-FFF2-40B4-BE49-F238E27FC236}">
                <a16:creationId xmlns:a16="http://schemas.microsoft.com/office/drawing/2014/main" id="{EAE357E7-5191-803F-5A2D-27D07183FC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D70C32E7-1067-773C-6A36-2B522D89FA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0707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AC6FBEB-0868-F44F-9AE5-3706B6E9D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Metrics for comparison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13B38F2-8C70-7DC7-4065-CF6C14C9F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30</a:t>
            </a:fld>
            <a:endParaRPr lang="en-CA" noProof="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100B9694-57C3-DDDD-2645-E3A06AADA7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6945" t="33765" r="32583" b="58235"/>
          <a:stretch>
            <a:fillRect/>
          </a:stretch>
        </p:blipFill>
        <p:spPr>
          <a:xfrm>
            <a:off x="5041055" y="1335680"/>
            <a:ext cx="3436467" cy="71340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2910A86-8F73-8975-F102-4C904EA2322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9896" t="80518" r="29778" b="16115"/>
          <a:stretch>
            <a:fillRect/>
          </a:stretch>
        </p:blipFill>
        <p:spPr>
          <a:xfrm>
            <a:off x="5060394" y="3652141"/>
            <a:ext cx="2078415" cy="3600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FB46A03E-43F2-A5B4-A998-48DFAE06B9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7001" t="74492" r="30166" b="21176"/>
          <a:stretch>
            <a:fillRect/>
          </a:stretch>
        </p:blipFill>
        <p:spPr>
          <a:xfrm>
            <a:off x="5060394" y="3318808"/>
            <a:ext cx="2356503" cy="422527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A7232AB-0C5A-5965-FA31-50AC9034D3D2}"/>
              </a:ext>
            </a:extLst>
          </p:cNvPr>
          <p:cNvSpPr txBox="1"/>
          <p:nvPr/>
        </p:nvSpPr>
        <p:spPr>
          <a:xfrm>
            <a:off x="867878" y="2857348"/>
            <a:ext cx="5661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noProof="0" dirty="0"/>
              <a:t>The energy consumption is the sum of two contributions: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noProof="0" dirty="0"/>
              <a:t>Aerodynamic drag energy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noProof="0" dirty="0"/>
              <a:t>Gravitational potential energy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6DA40E4F-2BDC-8E9F-C6AD-AD8F9C6EB1D8}"/>
              </a:ext>
            </a:extLst>
          </p:cNvPr>
          <p:cNvSpPr txBox="1"/>
          <p:nvPr/>
        </p:nvSpPr>
        <p:spPr>
          <a:xfrm>
            <a:off x="867878" y="986256"/>
            <a:ext cx="73712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noProof="0" dirty="0"/>
              <a:t>The parameters used for the comparison are: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noProof="0" dirty="0"/>
              <a:t>Coverage speed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noProof="0" dirty="0"/>
              <a:t>Energy efficiency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noProof="0" dirty="0"/>
              <a:t>Time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noProof="0" dirty="0"/>
              <a:t>Distance 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31022C72-9E61-7E2C-3F03-297093A1D2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0394" y="2012383"/>
            <a:ext cx="1932842" cy="690301"/>
          </a:xfrm>
          <a:prstGeom prst="rect">
            <a:avLst/>
          </a:prstGeom>
        </p:spPr>
      </p:pic>
      <p:cxnSp>
        <p:nvCxnSpPr>
          <p:cNvPr id="16" name="Connettore 2 15">
            <a:extLst>
              <a:ext uri="{FF2B5EF4-FFF2-40B4-BE49-F238E27FC236}">
                <a16:creationId xmlns:a16="http://schemas.microsoft.com/office/drawing/2014/main" id="{FDB34F80-FFE1-AA9D-C4FB-AA0D29A0967E}"/>
              </a:ext>
            </a:extLst>
          </p:cNvPr>
          <p:cNvCxnSpPr/>
          <p:nvPr/>
        </p:nvCxnSpPr>
        <p:spPr>
          <a:xfrm>
            <a:off x="2956560" y="1463040"/>
            <a:ext cx="2103834" cy="1828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2 17">
            <a:extLst>
              <a:ext uri="{FF2B5EF4-FFF2-40B4-BE49-F238E27FC236}">
                <a16:creationId xmlns:a16="http://schemas.microsoft.com/office/drawing/2014/main" id="{A6918CD2-CD6F-CC64-8EE3-E9D850AEB9AB}"/>
              </a:ext>
            </a:extLst>
          </p:cNvPr>
          <p:cNvCxnSpPr>
            <a:endCxn id="14" idx="1"/>
          </p:cNvCxnSpPr>
          <p:nvPr/>
        </p:nvCxnSpPr>
        <p:spPr>
          <a:xfrm>
            <a:off x="3037840" y="1747520"/>
            <a:ext cx="2022554" cy="6100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egnaposto data 2">
            <a:extLst>
              <a:ext uri="{FF2B5EF4-FFF2-40B4-BE49-F238E27FC236}">
                <a16:creationId xmlns:a16="http://schemas.microsoft.com/office/drawing/2014/main" id="{9006AD6C-54A9-3D4C-BE70-D9F8F2B549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12" name="Espace réservé du pied de page 4">
            <a:extLst>
              <a:ext uri="{FF2B5EF4-FFF2-40B4-BE49-F238E27FC236}">
                <a16:creationId xmlns:a16="http://schemas.microsoft.com/office/drawing/2014/main" id="{B2498825-6595-50CB-93F1-016D72194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E44A04A-15C5-5167-537C-379EEB27AF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98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2C2C46-EDEC-405F-EB13-F395C7806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C3B9B2-FDCA-1611-600B-4722945ED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NBV Comparison </a:t>
            </a:r>
            <a:br>
              <a:rPr lang="en-CA" noProof="0" dirty="0"/>
            </a:br>
            <a:endParaRPr lang="en-CA" noProof="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74F50BD-28C8-79DD-8CCC-9B544684D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31</a:t>
            </a:fld>
            <a:endParaRPr lang="en-CA" noProof="0" dirty="0"/>
          </a:p>
        </p:txBody>
      </p:sp>
      <p:graphicFrame>
        <p:nvGraphicFramePr>
          <p:cNvPr id="6" name="Tabella 5">
            <a:extLst>
              <a:ext uri="{FF2B5EF4-FFF2-40B4-BE49-F238E27FC236}">
                <a16:creationId xmlns:a16="http://schemas.microsoft.com/office/drawing/2014/main" id="{CD0BE8CC-D1EE-05C4-BA45-75A74AD9DF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5948163"/>
              </p:ext>
            </p:extLst>
          </p:nvPr>
        </p:nvGraphicFramePr>
        <p:xfrm>
          <a:off x="1116409" y="1096857"/>
          <a:ext cx="6911181" cy="29497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03727">
                  <a:extLst>
                    <a:ext uri="{9D8B030D-6E8A-4147-A177-3AD203B41FA5}">
                      <a16:colId xmlns:a16="http://schemas.microsoft.com/office/drawing/2014/main" val="1749089247"/>
                    </a:ext>
                  </a:extLst>
                </a:gridCol>
                <a:gridCol w="2303727">
                  <a:extLst>
                    <a:ext uri="{9D8B030D-6E8A-4147-A177-3AD203B41FA5}">
                      <a16:colId xmlns:a16="http://schemas.microsoft.com/office/drawing/2014/main" val="3471737477"/>
                    </a:ext>
                  </a:extLst>
                </a:gridCol>
                <a:gridCol w="2303727">
                  <a:extLst>
                    <a:ext uri="{9D8B030D-6E8A-4147-A177-3AD203B41FA5}">
                      <a16:colId xmlns:a16="http://schemas.microsoft.com/office/drawing/2014/main" val="1367417528"/>
                    </a:ext>
                  </a:extLst>
                </a:gridCol>
              </a:tblGrid>
              <a:tr h="389466">
                <a:tc>
                  <a:txBody>
                    <a:bodyPr/>
                    <a:lstStyle/>
                    <a:p>
                      <a:pPr algn="ctr"/>
                      <a:r>
                        <a:rPr lang="en-CA" sz="1800" b="1" noProof="0" dirty="0"/>
                        <a:t>Metric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b="1" noProof="0" dirty="0"/>
                        <a:t>Original Approach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b="1" noProof="0" dirty="0"/>
                        <a:t>Our Approach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0682395"/>
                  </a:ext>
                </a:extLst>
              </a:tr>
              <a:tr h="528180"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Sample to find sufficient viewpoints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50-100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15-30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4163969"/>
                  </a:ext>
                </a:extLst>
              </a:tr>
              <a:tr h="528180"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Success rate per sample (%)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15-25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45-65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4752397"/>
                  </a:ext>
                </a:extLst>
              </a:tr>
              <a:tr h="389466"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Computation time per viewpoint (s)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0,5-2,0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0,15-0,5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9324267"/>
                  </a:ext>
                </a:extLst>
              </a:tr>
              <a:tr h="528180"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100 viewpoints evaluation (s)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15-25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2-4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0365349"/>
                  </a:ext>
                </a:extLst>
              </a:tr>
            </a:tbl>
          </a:graphicData>
        </a:graphic>
      </p:graphicFrame>
      <p:sp>
        <p:nvSpPr>
          <p:cNvPr id="7" name="Segnaposto data 2">
            <a:extLst>
              <a:ext uri="{FF2B5EF4-FFF2-40B4-BE49-F238E27FC236}">
                <a16:creationId xmlns:a16="http://schemas.microsoft.com/office/drawing/2014/main" id="{4EEAD7AF-1C30-AAD0-D421-4434C7F219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B19B4F35-B3CD-F41C-3BB1-77DD8D65B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1E08DE3D-E6FE-C933-9544-96339E9E5B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5045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48DF46-B890-1E25-92F7-22E366AB0C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500068A-56A2-1005-7655-FE80D37EC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131032"/>
            <a:ext cx="4285690" cy="1072753"/>
          </a:xfrm>
        </p:spPr>
        <p:txBody>
          <a:bodyPr>
            <a:normAutofit/>
          </a:bodyPr>
          <a:lstStyle/>
          <a:p>
            <a:r>
              <a:rPr lang="en-CA" noProof="0" dirty="0"/>
              <a:t>Frontier-based Comparison </a:t>
            </a:r>
            <a:br>
              <a:rPr lang="en-CA" noProof="0" dirty="0"/>
            </a:br>
            <a:endParaRPr lang="en-CA" noProof="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D0AAE37-5865-03DD-61B8-00F3F7F45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32</a:t>
            </a:fld>
            <a:endParaRPr lang="en-CA" noProof="0" dirty="0"/>
          </a:p>
        </p:txBody>
      </p:sp>
      <p:graphicFrame>
        <p:nvGraphicFramePr>
          <p:cNvPr id="6" name="Tabella 5">
            <a:extLst>
              <a:ext uri="{FF2B5EF4-FFF2-40B4-BE49-F238E27FC236}">
                <a16:creationId xmlns:a16="http://schemas.microsoft.com/office/drawing/2014/main" id="{3B56F60E-E036-73B3-4B64-A1EBADCE0B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903949"/>
              </p:ext>
            </p:extLst>
          </p:nvPr>
        </p:nvGraphicFramePr>
        <p:xfrm>
          <a:off x="1116409" y="1096857"/>
          <a:ext cx="6911181" cy="29497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03727">
                  <a:extLst>
                    <a:ext uri="{9D8B030D-6E8A-4147-A177-3AD203B41FA5}">
                      <a16:colId xmlns:a16="http://schemas.microsoft.com/office/drawing/2014/main" val="1749089247"/>
                    </a:ext>
                  </a:extLst>
                </a:gridCol>
                <a:gridCol w="2303727">
                  <a:extLst>
                    <a:ext uri="{9D8B030D-6E8A-4147-A177-3AD203B41FA5}">
                      <a16:colId xmlns:a16="http://schemas.microsoft.com/office/drawing/2014/main" val="3471737477"/>
                    </a:ext>
                  </a:extLst>
                </a:gridCol>
                <a:gridCol w="2303727">
                  <a:extLst>
                    <a:ext uri="{9D8B030D-6E8A-4147-A177-3AD203B41FA5}">
                      <a16:colId xmlns:a16="http://schemas.microsoft.com/office/drawing/2014/main" val="1367417528"/>
                    </a:ext>
                  </a:extLst>
                </a:gridCol>
              </a:tblGrid>
              <a:tr h="389466">
                <a:tc>
                  <a:txBody>
                    <a:bodyPr/>
                    <a:lstStyle/>
                    <a:p>
                      <a:pPr algn="ctr"/>
                      <a:r>
                        <a:rPr lang="en-CA" sz="1800" b="1" noProof="0" dirty="0"/>
                        <a:t>Metric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b="1" noProof="0" dirty="0"/>
                        <a:t>Original Approach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b="1" noProof="0" dirty="0"/>
                        <a:t>Our Approach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0682395"/>
                  </a:ext>
                </a:extLst>
              </a:tr>
              <a:tr h="528180"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Frontiers processed per iteration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200-500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50-150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4163969"/>
                  </a:ext>
                </a:extLst>
              </a:tr>
              <a:tr h="528180"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Clustering computation time (s)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1,5-3,0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0,3-0,8</a:t>
                      </a:r>
                    </a:p>
                    <a:p>
                      <a:pPr algn="ctr"/>
                      <a:endParaRPr lang="en-CA" sz="1800" noProof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4752397"/>
                  </a:ext>
                </a:extLst>
              </a:tr>
              <a:tr h="389466"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Frontier validation accuracy (%)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70-85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85-95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9324267"/>
                  </a:ext>
                </a:extLst>
              </a:tr>
              <a:tr h="528180"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Energy consideration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Not implemented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noProof="0" dirty="0"/>
                        <a:t>Exponential decay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0365349"/>
                  </a:ext>
                </a:extLst>
              </a:tr>
            </a:tbl>
          </a:graphicData>
        </a:graphic>
      </p:graphicFrame>
      <p:sp>
        <p:nvSpPr>
          <p:cNvPr id="7" name="Segnaposto data 2">
            <a:extLst>
              <a:ext uri="{FF2B5EF4-FFF2-40B4-BE49-F238E27FC236}">
                <a16:creationId xmlns:a16="http://schemas.microsoft.com/office/drawing/2014/main" id="{81521630-926C-864E-A550-8DEF30CF90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0226C1D7-1D85-1F33-4220-3810C865F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335BF1D-DD3C-9FF3-E2F6-44804A917F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8575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06B9663-E4B9-615A-5BC3-6CEBE4CF8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131032"/>
            <a:ext cx="5433172" cy="1072753"/>
          </a:xfrm>
        </p:spPr>
        <p:txBody>
          <a:bodyPr/>
          <a:lstStyle/>
          <a:p>
            <a:r>
              <a:rPr lang="en-CA" noProof="0" dirty="0"/>
              <a:t>Coverage performance comparison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E13B9A0-A2FE-47CE-115C-9AA436ED5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33</a:t>
            </a:fld>
            <a:endParaRPr lang="en-CA" noProof="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D593AC08-000C-BEC7-2556-78D6F7500E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236" y="745982"/>
            <a:ext cx="6396705" cy="3651536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97A11186-FBAA-7A6B-D5D7-0CFDCE79D3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1939" y="1770294"/>
            <a:ext cx="1041825" cy="1355554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F485398-2729-F688-A44E-61007300C2DF}"/>
              </a:ext>
            </a:extLst>
          </p:cNvPr>
          <p:cNvSpPr txBox="1"/>
          <p:nvPr/>
        </p:nvSpPr>
        <p:spPr>
          <a:xfrm>
            <a:off x="7261412" y="1470212"/>
            <a:ext cx="136982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500" noProof="0" dirty="0"/>
              <a:t>Asset: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6B246F2-5D0F-C3F0-D3F7-7EBAC83E9526}"/>
              </a:ext>
            </a:extLst>
          </p:cNvPr>
          <p:cNvSpPr txBox="1"/>
          <p:nvPr/>
        </p:nvSpPr>
        <p:spPr>
          <a:xfrm>
            <a:off x="7261412" y="3116883"/>
            <a:ext cx="1369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500" noProof="0" dirty="0"/>
              <a:t>N. Of robots:</a:t>
            </a:r>
          </a:p>
          <a:p>
            <a:pPr algn="ctr"/>
            <a:r>
              <a:rPr lang="en-CA" sz="1500" noProof="0" dirty="0"/>
              <a:t>3</a:t>
            </a:r>
          </a:p>
        </p:txBody>
      </p:sp>
      <p:sp>
        <p:nvSpPr>
          <p:cNvPr id="6" name="Segnaposto data 2">
            <a:extLst>
              <a:ext uri="{FF2B5EF4-FFF2-40B4-BE49-F238E27FC236}">
                <a16:creationId xmlns:a16="http://schemas.microsoft.com/office/drawing/2014/main" id="{A30A21F6-3E2B-7033-3252-10FE254484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12F6D2D0-E626-0A55-123B-6AC2EA006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8EED174-68A1-886C-34BD-49108A701B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3731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36E80-C1DA-5518-51D7-F2F6BD77B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CFBFB0-4808-30AD-8D68-41ECAA044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Results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A8B12E2-4973-A2F6-66DE-1DF26BE93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34</a:t>
            </a:fld>
            <a:endParaRPr lang="en-CA" noProof="0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11AEE09-7CF8-A651-0594-46D01CAEA353}"/>
              </a:ext>
            </a:extLst>
          </p:cNvPr>
          <p:cNvSpPr txBox="1"/>
          <p:nvPr/>
        </p:nvSpPr>
        <p:spPr>
          <a:xfrm>
            <a:off x="7261412" y="1470212"/>
            <a:ext cx="136982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500" noProof="0" dirty="0"/>
              <a:t>Asset: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0D4BFF19-2485-B630-4219-B4F3E7A757F5}"/>
              </a:ext>
            </a:extLst>
          </p:cNvPr>
          <p:cNvSpPr txBox="1"/>
          <p:nvPr/>
        </p:nvSpPr>
        <p:spPr>
          <a:xfrm>
            <a:off x="7261412" y="3116883"/>
            <a:ext cx="1369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500" noProof="0" dirty="0"/>
              <a:t>N. Of robots:</a:t>
            </a:r>
          </a:p>
          <a:p>
            <a:pPr algn="ctr"/>
            <a:r>
              <a:rPr lang="en-CA" sz="1500" noProof="0" dirty="0"/>
              <a:t>3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5F9E8601-8FEF-3026-1470-79C1920403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338" y="986412"/>
            <a:ext cx="6296693" cy="3170675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5442B049-3073-A32F-4684-9633BCCD5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4671" y="2007488"/>
            <a:ext cx="1523309" cy="940982"/>
          </a:xfrm>
          <a:prstGeom prst="rect">
            <a:avLst/>
          </a:prstGeom>
        </p:spPr>
      </p:pic>
      <p:sp>
        <p:nvSpPr>
          <p:cNvPr id="6" name="Segnaposto data 2">
            <a:extLst>
              <a:ext uri="{FF2B5EF4-FFF2-40B4-BE49-F238E27FC236}">
                <a16:creationId xmlns:a16="http://schemas.microsoft.com/office/drawing/2014/main" id="{9C4899A1-5A34-E4D1-C5B6-B517C81469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DCEE4CA6-A92B-332D-A58B-7DE01EC63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7CFF522E-5F2B-142C-744E-0710BB2EEE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3857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3EF41-EEA2-86ED-A08F-576AA066C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1109E99-2FD8-DDF5-9A3D-7F6F21113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Results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68A4305-9DD1-EF9B-143C-BA0799C9F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35</a:t>
            </a:fld>
            <a:endParaRPr lang="en-CA" noProof="0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7C89B74-4529-34CF-1B5B-4609E36897C3}"/>
              </a:ext>
            </a:extLst>
          </p:cNvPr>
          <p:cNvSpPr txBox="1"/>
          <p:nvPr/>
        </p:nvSpPr>
        <p:spPr>
          <a:xfrm>
            <a:off x="7517793" y="1611547"/>
            <a:ext cx="136982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500" noProof="0" dirty="0"/>
              <a:t>Asset: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C90DF8F8-DAD1-E97C-C377-278850CFA35C}"/>
              </a:ext>
            </a:extLst>
          </p:cNvPr>
          <p:cNvSpPr txBox="1"/>
          <p:nvPr/>
        </p:nvSpPr>
        <p:spPr>
          <a:xfrm>
            <a:off x="7517793" y="3096119"/>
            <a:ext cx="1369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500" noProof="0" dirty="0"/>
              <a:t>N. Of robots:</a:t>
            </a:r>
          </a:p>
          <a:p>
            <a:pPr algn="ctr"/>
            <a:r>
              <a:rPr lang="en-CA" sz="1500" noProof="0" dirty="0"/>
              <a:t>5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C898538D-9BBC-78F6-538A-8DE1EEE4D5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762" y="1611547"/>
            <a:ext cx="7125951" cy="2059334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3E7411FE-95D6-6E45-9537-785B45D7D5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5948" y="1934712"/>
            <a:ext cx="713516" cy="1224847"/>
          </a:xfrm>
          <a:prstGeom prst="rect">
            <a:avLst/>
          </a:prstGeom>
        </p:spPr>
      </p:pic>
      <p:sp>
        <p:nvSpPr>
          <p:cNvPr id="6" name="Segnaposto data 2">
            <a:extLst>
              <a:ext uri="{FF2B5EF4-FFF2-40B4-BE49-F238E27FC236}">
                <a16:creationId xmlns:a16="http://schemas.microsoft.com/office/drawing/2014/main" id="{9473B4BF-E6F4-864D-F003-22F8F36C08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CA4860C1-87ED-DDBB-FEF1-F266682F1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A6CD59BF-35C7-14D5-36D5-B96E776C22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63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20250625_180141 (2)">
            <a:hlinkClick r:id="" action="ppaction://media"/>
            <a:extLst>
              <a:ext uri="{FF2B5EF4-FFF2-40B4-BE49-F238E27FC236}">
                <a16:creationId xmlns:a16="http://schemas.microsoft.com/office/drawing/2014/main" id="{7B571771-DE93-6BCD-AF21-0988BF624DB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4874" y="654424"/>
            <a:ext cx="7637397" cy="4296036"/>
          </a:xfrm>
          <a:prstGeom prst="rect">
            <a:avLst/>
          </a:prstGeom>
          <a:noFill/>
        </p:spPr>
      </p:pic>
      <p:sp>
        <p:nvSpPr>
          <p:cNvPr id="12" name="Title 2">
            <a:extLst>
              <a:ext uri="{FF2B5EF4-FFF2-40B4-BE49-F238E27FC236}">
                <a16:creationId xmlns:a16="http://schemas.microsoft.com/office/drawing/2014/main" id="{64D7D52A-65DA-9652-4AB1-AC179A0C0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131032"/>
            <a:ext cx="3667125" cy="1072753"/>
          </a:xfrm>
        </p:spPr>
        <p:txBody>
          <a:bodyPr anchor="t">
            <a:normAutofit/>
          </a:bodyPr>
          <a:lstStyle/>
          <a:p>
            <a:r>
              <a:rPr lang="en-CA" noProof="0" dirty="0"/>
              <a:t>Real experiment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5262EA1F-188C-C537-DA3C-9B64EC98A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1238" y="195263"/>
            <a:ext cx="512762" cy="163552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E1E1CD7C-2161-7D43-862E-CE4C333CD873}" type="slidenum">
              <a:rPr lang="en-CA" noProof="0" smtClean="0"/>
              <a:pPr>
                <a:spcAft>
                  <a:spcPts val="600"/>
                </a:spcAft>
              </a:pPr>
              <a:t>36</a:t>
            </a:fld>
            <a:endParaRPr lang="en-CA" noProof="0" dirty="0"/>
          </a:p>
        </p:txBody>
      </p:sp>
      <p:sp>
        <p:nvSpPr>
          <p:cNvPr id="2" name="Segnaposto data 2">
            <a:extLst>
              <a:ext uri="{FF2B5EF4-FFF2-40B4-BE49-F238E27FC236}">
                <a16:creationId xmlns:a16="http://schemas.microsoft.com/office/drawing/2014/main" id="{8628A990-F103-C2C5-0DD3-2BFA70F375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22B14B29-2F7E-6F22-61F2-619D99182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F221FF9-4D09-CF6D-49B9-0779F249D3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83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28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4634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4F98839-B21B-E451-29A5-30DC305A4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37</a:t>
            </a:fld>
            <a:endParaRPr lang="en-CA" noProof="0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DB4E3BB8-15BF-CDCD-B0DA-0E6C83AE14ED}"/>
              </a:ext>
            </a:extLst>
          </p:cNvPr>
          <p:cNvSpPr txBox="1"/>
          <p:nvPr/>
        </p:nvSpPr>
        <p:spPr>
          <a:xfrm>
            <a:off x="1684198" y="2271668"/>
            <a:ext cx="6167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800" noProof="0" dirty="0"/>
              <a:t>What if the environment </a:t>
            </a:r>
            <a:r>
              <a:rPr lang="en-CA" sz="2000" b="1" noProof="0" dirty="0"/>
              <a:t>changes</a:t>
            </a:r>
            <a:r>
              <a:rPr lang="en-CA" sz="1800" noProof="0" dirty="0"/>
              <a:t> during exploration?</a:t>
            </a:r>
          </a:p>
        </p:txBody>
      </p:sp>
      <p:sp>
        <p:nvSpPr>
          <p:cNvPr id="6" name="Segnaposto data 2">
            <a:extLst>
              <a:ext uri="{FF2B5EF4-FFF2-40B4-BE49-F238E27FC236}">
                <a16:creationId xmlns:a16="http://schemas.microsoft.com/office/drawing/2014/main" id="{56B963CD-D968-5467-D4CE-5AC8336D49B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3F3C6A15-B338-82D5-9D93-EAA2F70F0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F4D53D6D-3511-C050-5582-5367D71563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018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C03D2B6-680A-5E6A-E486-9D489C27B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777875"/>
            <a:ext cx="4058920" cy="1793875"/>
          </a:xfrm>
        </p:spPr>
        <p:txBody>
          <a:bodyPr anchor="ctr">
            <a:normAutofit/>
          </a:bodyPr>
          <a:lstStyle/>
          <a:p>
            <a:r>
              <a:rPr lang="en-CA" noProof="0" dirty="0" err="1"/>
              <a:t>Unknowm</a:t>
            </a:r>
            <a:r>
              <a:rPr lang="en-CA" noProof="0" dirty="0"/>
              <a:t> exploration technique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46AF2D1-EE84-76BF-0B3E-8CD4B020E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0" y="2571750"/>
            <a:ext cx="4058920" cy="2156508"/>
          </a:xfrm>
        </p:spPr>
        <p:txBody>
          <a:bodyPr>
            <a:normAutofit/>
          </a:bodyPr>
          <a:lstStyle/>
          <a:p>
            <a:r>
              <a:rPr lang="en-CA" noProof="0" dirty="0"/>
              <a:t>New framework for autonomous robotic exploration focusing on simultaneous mapping and navigation. </a:t>
            </a:r>
          </a:p>
        </p:txBody>
      </p:sp>
      <p:pic>
        <p:nvPicPr>
          <p:cNvPr id="8" name="Segnaposto immagine 7">
            <a:extLst>
              <a:ext uri="{FF2B5EF4-FFF2-40B4-BE49-F238E27FC236}">
                <a16:creationId xmlns:a16="http://schemas.microsoft.com/office/drawing/2014/main" id="{F0699838-3A68-D645-B0D3-1E39A21E8C4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6264" r="16264"/>
          <a:stretch/>
        </p:blipFill>
        <p:spPr>
          <a:xfrm>
            <a:off x="904875" y="20"/>
            <a:ext cx="3667125" cy="5143459"/>
          </a:xfrm>
          <a:prstGeom prst="rect">
            <a:avLst/>
          </a:prstGeom>
          <a:noFill/>
        </p:spPr>
      </p:pic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A4A810B-4DE3-812D-50AA-32C2723A32E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631238" y="195263"/>
            <a:ext cx="512762" cy="163552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E1E1CD7C-2161-7D43-862E-CE4C333CD873}" type="slidenum">
              <a:rPr lang="en-CA" noProof="0" smtClean="0"/>
              <a:pPr>
                <a:spcAft>
                  <a:spcPts val="600"/>
                </a:spcAft>
              </a:pPr>
              <a:t>38</a:t>
            </a:fld>
            <a:endParaRPr lang="en-CA" noProof="0" dirty="0"/>
          </a:p>
        </p:txBody>
      </p:sp>
      <p:sp>
        <p:nvSpPr>
          <p:cNvPr id="9" name="Espace réservé du pied de page 5">
            <a:extLst>
              <a:ext uri="{FF2B5EF4-FFF2-40B4-BE49-F238E27FC236}">
                <a16:creationId xmlns:a16="http://schemas.microsoft.com/office/drawing/2014/main" id="{7CDE9FC1-D680-EFD9-9CE2-F27B256B0AD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 rot="16200000">
            <a:off x="7115989" y="1874064"/>
            <a:ext cx="3543260" cy="512762"/>
          </a:xfrm>
        </p:spPr>
        <p:txBody>
          <a:bodyPr/>
          <a:lstStyle/>
          <a:p>
            <a:r>
              <a:rPr lang="en-CA" noProof="0" dirty="0"/>
              <a:t>Francesco  Scatigno</a:t>
            </a:r>
          </a:p>
        </p:txBody>
      </p:sp>
      <p:sp>
        <p:nvSpPr>
          <p:cNvPr id="10" name="Espace réservé de la date 4">
            <a:extLst>
              <a:ext uri="{FF2B5EF4-FFF2-40B4-BE49-F238E27FC236}">
                <a16:creationId xmlns:a16="http://schemas.microsoft.com/office/drawing/2014/main" id="{C33D7834-CF8B-6FFA-812B-1B77F9E5CA7B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 rot="16200000">
            <a:off x="-1157764" y="2778452"/>
            <a:ext cx="3341052" cy="911524"/>
          </a:xfrm>
        </p:spPr>
        <p:txBody>
          <a:bodyPr/>
          <a:lstStyle/>
          <a:p>
            <a:r>
              <a:rPr lang="en-CA" noProof="0" dirty="0"/>
              <a:t>MULTI-ROBOT COVERAGE BENCHMARKING</a:t>
            </a:r>
          </a:p>
          <a:p>
            <a:endParaRPr lang="en-CA" noProof="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A14B2AA0-FD4E-E26F-F38D-EB33EA9E12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9825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B9E883-E589-DE16-3061-211C46CD4D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4F6FAFE-48D6-25EF-BAD2-9F4EDA1D1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Literature review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E189347-D65C-A7C3-F029-BEB2DD707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noProof="0" dirty="0"/>
              <a:t>Francesco Scatigno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72922D4-B15E-15E7-A72E-5F832B627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39</a:t>
            </a:fld>
            <a:endParaRPr lang="en-CA" noProof="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7CFA4AB-799A-B02C-6DB2-C9A568AABED8}"/>
              </a:ext>
            </a:extLst>
          </p:cNvPr>
          <p:cNvSpPr txBox="1"/>
          <p:nvPr/>
        </p:nvSpPr>
        <p:spPr>
          <a:xfrm>
            <a:off x="803557" y="2048530"/>
            <a:ext cx="4175125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CA" sz="1700" b="1" i="0" u="none" strike="noStrike" baseline="0" noProof="0" dirty="0"/>
              <a:t>FUEL: Fast </a:t>
            </a:r>
            <a:r>
              <a:rPr lang="en-CA" sz="1700" b="1" i="0" u="none" strike="noStrike" baseline="0" noProof="0" dirty="0" err="1"/>
              <a:t>uav</a:t>
            </a:r>
            <a:r>
              <a:rPr lang="en-CA" sz="1700" b="1" i="0" u="none" strike="noStrike" baseline="0" noProof="0" dirty="0"/>
              <a:t> exploration using incremental frontier structure and hierarchical planning</a:t>
            </a:r>
          </a:p>
          <a:p>
            <a:pPr algn="l"/>
            <a:r>
              <a:rPr lang="en-CA" sz="1400" noProof="0" dirty="0">
                <a:latin typeface="NimbusRomNo9L-Regu"/>
              </a:rPr>
              <a:t>B. Zhou, Y. Zhang, X. Chen and S. Shen</a:t>
            </a:r>
            <a:endParaRPr lang="en-CA" sz="1400" b="1" i="0" u="none" strike="noStrike" baseline="0" noProof="0" dirty="0"/>
          </a:p>
        </p:txBody>
      </p:sp>
      <p:pic>
        <p:nvPicPr>
          <p:cNvPr id="8" name="Immagine 7" descr="Immagine che contiene diagramma, linea, schermata, Piano&#10;&#10;Il contenuto generato dall'IA potrebbe non essere corretto.">
            <a:extLst>
              <a:ext uri="{FF2B5EF4-FFF2-40B4-BE49-F238E27FC236}">
                <a16:creationId xmlns:a16="http://schemas.microsoft.com/office/drawing/2014/main" id="{010B66CD-913C-01B4-8F7D-C2F6218871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450704"/>
            <a:ext cx="3981079" cy="2242091"/>
          </a:xfrm>
          <a:prstGeom prst="rect">
            <a:avLst/>
          </a:prstGeom>
        </p:spPr>
      </p:pic>
      <p:sp>
        <p:nvSpPr>
          <p:cNvPr id="7" name="Segnaposto data 2">
            <a:extLst>
              <a:ext uri="{FF2B5EF4-FFF2-40B4-BE49-F238E27FC236}">
                <a16:creationId xmlns:a16="http://schemas.microsoft.com/office/drawing/2014/main" id="{4E33766C-2F97-0CB6-894F-F8D236C382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539BDDC-4AED-8DA7-4329-926827363B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57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2A627D0-8F76-E0B5-DD4D-C8A13C4FB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4</a:t>
            </a:fld>
            <a:endParaRPr lang="en-CA" noProof="0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9BB1E3C-2DB4-6C0B-1FCC-CD1465E07313}"/>
              </a:ext>
            </a:extLst>
          </p:cNvPr>
          <p:cNvSpPr txBox="1"/>
          <p:nvPr/>
        </p:nvSpPr>
        <p:spPr>
          <a:xfrm>
            <a:off x="916641" y="1997359"/>
            <a:ext cx="731071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noProof="0" dirty="0"/>
              <a:t>If we have a </a:t>
            </a:r>
            <a:r>
              <a:rPr lang="en-CA" sz="2600" b="1" noProof="0" dirty="0"/>
              <a:t>priori</a:t>
            </a:r>
            <a:r>
              <a:rPr lang="en-CA" sz="2400" noProof="0" dirty="0"/>
              <a:t> knowledge of the </a:t>
            </a:r>
            <a:r>
              <a:rPr lang="en-CA" sz="2600" b="1" noProof="0" dirty="0"/>
              <a:t>environment</a:t>
            </a:r>
            <a:r>
              <a:rPr lang="en-CA" sz="2400" noProof="0" dirty="0"/>
              <a:t>, how do</a:t>
            </a:r>
            <a:r>
              <a:rPr lang="en-CA" sz="2400" b="1" noProof="0" dirty="0"/>
              <a:t> </a:t>
            </a:r>
            <a:r>
              <a:rPr lang="en-CA" sz="2400" noProof="0" dirty="0"/>
              <a:t>we </a:t>
            </a:r>
            <a:r>
              <a:rPr lang="en-CA" sz="2600" b="1" noProof="0" dirty="0"/>
              <a:t>handle</a:t>
            </a:r>
            <a:r>
              <a:rPr lang="en-CA" sz="2400" noProof="0" dirty="0"/>
              <a:t> it?</a:t>
            </a:r>
          </a:p>
        </p:txBody>
      </p:sp>
      <p:sp>
        <p:nvSpPr>
          <p:cNvPr id="3" name="Segnaposto piè di pagina 3">
            <a:extLst>
              <a:ext uri="{FF2B5EF4-FFF2-40B4-BE49-F238E27FC236}">
                <a16:creationId xmlns:a16="http://schemas.microsoft.com/office/drawing/2014/main" id="{8C4719C6-DBBF-7519-47A7-645E782BE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/>
          <a:lstStyle/>
          <a:p>
            <a:r>
              <a:rPr lang="en-CA" noProof="0" dirty="0"/>
              <a:t>Francesco Scatigno </a:t>
            </a:r>
          </a:p>
        </p:txBody>
      </p:sp>
      <p:sp>
        <p:nvSpPr>
          <p:cNvPr id="6" name="Segnaposto data 2">
            <a:extLst>
              <a:ext uri="{FF2B5EF4-FFF2-40B4-BE49-F238E27FC236}">
                <a16:creationId xmlns:a16="http://schemas.microsoft.com/office/drawing/2014/main" id="{22210794-362E-5875-97AD-56F7EEEFB3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58838A04-C479-0C77-4D3C-6CF00F2E7A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2723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2D729D5-F7C7-7F3B-C402-814DBCBE2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noProof="0" dirty="0"/>
              <a:t>Voxmap </a:t>
            </a:r>
            <a:br>
              <a:rPr lang="en-CA" noProof="0" dirty="0"/>
            </a:br>
            <a:br>
              <a:rPr lang="en-CA" noProof="0" dirty="0"/>
            </a:br>
            <a:endParaRPr lang="en-CA" noProof="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8F832F9-0D60-CD2B-92D8-EFDDAC76A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40</a:t>
            </a:fld>
            <a:endParaRPr lang="en-CA" noProof="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7C016E8-2BD5-3556-C9BE-3901B9FD4872}"/>
              </a:ext>
            </a:extLst>
          </p:cNvPr>
          <p:cNvSpPr txBox="1"/>
          <p:nvPr/>
        </p:nvSpPr>
        <p:spPr>
          <a:xfrm>
            <a:off x="1013010" y="829739"/>
            <a:ext cx="6586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noProof="0" dirty="0"/>
              <a:t>Manage sensor data and is composed of these components: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BDCE60F7-259C-287D-DF93-23BABF307207}"/>
              </a:ext>
            </a:extLst>
          </p:cNvPr>
          <p:cNvSpPr txBox="1"/>
          <p:nvPr/>
        </p:nvSpPr>
        <p:spPr>
          <a:xfrm>
            <a:off x="967533" y="3880239"/>
            <a:ext cx="238884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noProof="0" dirty="0"/>
              <a:t>Probability occupancy voxel grid 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A696002-5CEF-D5B9-2C2B-66730CA81D48}"/>
              </a:ext>
            </a:extLst>
          </p:cNvPr>
          <p:cNvSpPr txBox="1"/>
          <p:nvPr/>
        </p:nvSpPr>
        <p:spPr>
          <a:xfrm>
            <a:off x="3388026" y="3884550"/>
            <a:ext cx="23876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noProof="0" dirty="0"/>
              <a:t>TSDF voxel grid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91BCEDC6-F61F-4BF2-AF80-926AF7786257}"/>
              </a:ext>
            </a:extLst>
          </p:cNvPr>
          <p:cNvSpPr txBox="1"/>
          <p:nvPr/>
        </p:nvSpPr>
        <p:spPr>
          <a:xfrm>
            <a:off x="5806488" y="3890627"/>
            <a:ext cx="24002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noProof="0" dirty="0"/>
              <a:t>Frontier manager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EC3E29D-535C-C69D-3BF8-0DCA357297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334" t="15703" r="58111" b="13401"/>
          <a:stretch>
            <a:fillRect/>
          </a:stretch>
        </p:blipFill>
        <p:spPr>
          <a:xfrm>
            <a:off x="963953" y="1352620"/>
            <a:ext cx="2392427" cy="2417102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8F183E67-9D42-6704-D781-BDC27D4979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9222" t="15542" r="58222" b="13401"/>
          <a:stretch>
            <a:fillRect/>
          </a:stretch>
        </p:blipFill>
        <p:spPr>
          <a:xfrm>
            <a:off x="5806488" y="1349859"/>
            <a:ext cx="2400200" cy="2430441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30F8EE16-3FBC-B126-702C-1A1ACB2CD77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889" t="9858" r="56990" b="7904"/>
          <a:stretch>
            <a:fillRect/>
          </a:stretch>
        </p:blipFill>
        <p:spPr>
          <a:xfrm>
            <a:off x="3387158" y="1363198"/>
            <a:ext cx="2388552" cy="2417103"/>
          </a:xfrm>
          <a:prstGeom prst="rect">
            <a:avLst/>
          </a:prstGeom>
        </p:spPr>
      </p:pic>
      <p:sp>
        <p:nvSpPr>
          <p:cNvPr id="9" name="Segnaposto data 2">
            <a:extLst>
              <a:ext uri="{FF2B5EF4-FFF2-40B4-BE49-F238E27FC236}">
                <a16:creationId xmlns:a16="http://schemas.microsoft.com/office/drawing/2014/main" id="{45950F71-3F7C-D19B-9E93-69CF7C105F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14" name="Espace réservé du pied de page 4">
            <a:extLst>
              <a:ext uri="{FF2B5EF4-FFF2-40B4-BE49-F238E27FC236}">
                <a16:creationId xmlns:a16="http://schemas.microsoft.com/office/drawing/2014/main" id="{1465456A-405B-1D45-E6F7-28C97EDB7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E4F9E2B-AE90-D1F4-6320-E02B398F23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0947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090F04B-0011-FE74-5977-3FCAE147D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Robot Exploration </a:t>
            </a:r>
            <a:br>
              <a:rPr lang="en-CA" noProof="0" dirty="0"/>
            </a:br>
            <a:r>
              <a:rPr lang="en-CA" noProof="0" dirty="0"/>
              <a:t>System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2B4C2D3-7625-9978-9883-9B329026A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41</a:t>
            </a:fld>
            <a:endParaRPr lang="en-CA" noProof="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628CC5C-93B6-1F42-6BA2-C806EE749BB8}"/>
              </a:ext>
            </a:extLst>
          </p:cNvPr>
          <p:cNvSpPr txBox="1"/>
          <p:nvPr/>
        </p:nvSpPr>
        <p:spPr>
          <a:xfrm>
            <a:off x="904875" y="1203785"/>
            <a:ext cx="673036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noProof="0" dirty="0"/>
              <a:t>Parallel execution of mapping, planning and control processes by using three separate thread.</a:t>
            </a: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39774BA5-1F77-1D6A-278A-771B64B295A2}"/>
              </a:ext>
            </a:extLst>
          </p:cNvPr>
          <p:cNvSpPr/>
          <p:nvPr/>
        </p:nvSpPr>
        <p:spPr>
          <a:xfrm>
            <a:off x="1001226" y="3749473"/>
            <a:ext cx="1620000" cy="72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noProof="0" dirty="0"/>
              <a:t>Mapping thread </a:t>
            </a:r>
          </a:p>
        </p:txBody>
      </p:sp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EFAA1E27-10BD-3316-C31B-7F5040064926}"/>
              </a:ext>
            </a:extLst>
          </p:cNvPr>
          <p:cNvSpPr/>
          <p:nvPr/>
        </p:nvSpPr>
        <p:spPr>
          <a:xfrm>
            <a:off x="3694221" y="3749473"/>
            <a:ext cx="1620000" cy="72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noProof="0" dirty="0"/>
              <a:t>Planning Thread</a:t>
            </a:r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F39770BA-4537-7A43-F1FF-8ECC45AF802E}"/>
              </a:ext>
            </a:extLst>
          </p:cNvPr>
          <p:cNvSpPr/>
          <p:nvPr/>
        </p:nvSpPr>
        <p:spPr>
          <a:xfrm>
            <a:off x="6448150" y="3749473"/>
            <a:ext cx="1620000" cy="72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noProof="0" dirty="0"/>
              <a:t>Control thread </a:t>
            </a:r>
          </a:p>
        </p:txBody>
      </p:sp>
      <p:sp>
        <p:nvSpPr>
          <p:cNvPr id="12" name="Freccia a destra 11">
            <a:extLst>
              <a:ext uri="{FF2B5EF4-FFF2-40B4-BE49-F238E27FC236}">
                <a16:creationId xmlns:a16="http://schemas.microsoft.com/office/drawing/2014/main" id="{C3E8DA44-A12A-082F-B932-D95B67950849}"/>
              </a:ext>
            </a:extLst>
          </p:cNvPr>
          <p:cNvSpPr/>
          <p:nvPr/>
        </p:nvSpPr>
        <p:spPr>
          <a:xfrm>
            <a:off x="5397417" y="3902075"/>
            <a:ext cx="922649" cy="41237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noProof="0" dirty="0"/>
          </a:p>
        </p:txBody>
      </p:sp>
      <p:sp>
        <p:nvSpPr>
          <p:cNvPr id="16" name="Freccia in giù 15">
            <a:extLst>
              <a:ext uri="{FF2B5EF4-FFF2-40B4-BE49-F238E27FC236}">
                <a16:creationId xmlns:a16="http://schemas.microsoft.com/office/drawing/2014/main" id="{23B6DF65-B976-D7B3-195A-9117179F56C3}"/>
              </a:ext>
            </a:extLst>
          </p:cNvPr>
          <p:cNvSpPr/>
          <p:nvPr/>
        </p:nvSpPr>
        <p:spPr>
          <a:xfrm>
            <a:off x="1696664" y="2718817"/>
            <a:ext cx="286515" cy="904022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noProof="0" dirty="0"/>
          </a:p>
        </p:txBody>
      </p:sp>
      <p:sp>
        <p:nvSpPr>
          <p:cNvPr id="17" name="Rettangolo con angoli arrotondati 16">
            <a:extLst>
              <a:ext uri="{FF2B5EF4-FFF2-40B4-BE49-F238E27FC236}">
                <a16:creationId xmlns:a16="http://schemas.microsoft.com/office/drawing/2014/main" id="{276B3A71-104E-6858-03E7-F224D50B0B18}"/>
              </a:ext>
            </a:extLst>
          </p:cNvPr>
          <p:cNvSpPr/>
          <p:nvPr/>
        </p:nvSpPr>
        <p:spPr>
          <a:xfrm>
            <a:off x="1029921" y="1931120"/>
            <a:ext cx="1620000" cy="72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noProof="0" dirty="0"/>
              <a:t>Voxmap</a:t>
            </a:r>
          </a:p>
        </p:txBody>
      </p:sp>
      <p:sp>
        <p:nvSpPr>
          <p:cNvPr id="18" name="Freccia curva 17">
            <a:extLst>
              <a:ext uri="{FF2B5EF4-FFF2-40B4-BE49-F238E27FC236}">
                <a16:creationId xmlns:a16="http://schemas.microsoft.com/office/drawing/2014/main" id="{CBD9C318-9017-F7E8-0F92-E4EA166E2031}"/>
              </a:ext>
            </a:extLst>
          </p:cNvPr>
          <p:cNvSpPr/>
          <p:nvPr/>
        </p:nvSpPr>
        <p:spPr>
          <a:xfrm rot="5400000">
            <a:off x="3072938" y="1817485"/>
            <a:ext cx="1425351" cy="2218946"/>
          </a:xfrm>
          <a:prstGeom prst="bentArrow">
            <a:avLst>
              <a:gd name="adj1" fmla="val 11644"/>
              <a:gd name="adj2" fmla="val 16446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noProof="0" dirty="0">
              <a:solidFill>
                <a:schemeClr val="tx1"/>
              </a:solidFill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C7E28B7A-2A8D-2599-92A7-544AC61B6B83}"/>
              </a:ext>
            </a:extLst>
          </p:cNvPr>
          <p:cNvSpPr txBox="1"/>
          <p:nvPr/>
        </p:nvSpPr>
        <p:spPr>
          <a:xfrm>
            <a:off x="5455329" y="3639633"/>
            <a:ext cx="80682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noProof="0" dirty="0"/>
              <a:t>Path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87822D72-DB25-BFD8-9844-B3255D0D6B1C}"/>
              </a:ext>
            </a:extLst>
          </p:cNvPr>
          <p:cNvSpPr txBox="1"/>
          <p:nvPr/>
        </p:nvSpPr>
        <p:spPr>
          <a:xfrm>
            <a:off x="468640" y="2530409"/>
            <a:ext cx="93232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CA" noProof="0" dirty="0"/>
          </a:p>
        </p:txBody>
      </p:sp>
      <p:sp>
        <p:nvSpPr>
          <p:cNvPr id="20" name="Freccia a destra 19">
            <a:extLst>
              <a:ext uri="{FF2B5EF4-FFF2-40B4-BE49-F238E27FC236}">
                <a16:creationId xmlns:a16="http://schemas.microsoft.com/office/drawing/2014/main" id="{E3B0968D-937E-06B3-438F-3F4792D9392C}"/>
              </a:ext>
            </a:extLst>
          </p:cNvPr>
          <p:cNvSpPr/>
          <p:nvPr/>
        </p:nvSpPr>
        <p:spPr>
          <a:xfrm>
            <a:off x="2688376" y="3902075"/>
            <a:ext cx="922649" cy="41237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noProof="0" dirty="0"/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D8815295-93B6-2BC5-EAEE-A6DF790DDBA6}"/>
              </a:ext>
            </a:extLst>
          </p:cNvPr>
          <p:cNvSpPr txBox="1"/>
          <p:nvPr/>
        </p:nvSpPr>
        <p:spPr>
          <a:xfrm>
            <a:off x="2621226" y="3574146"/>
            <a:ext cx="93232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noProof="0" dirty="0"/>
              <a:t>Frontiers</a:t>
            </a:r>
          </a:p>
        </p:txBody>
      </p:sp>
      <p:sp>
        <p:nvSpPr>
          <p:cNvPr id="11" name="Segnaposto data 2">
            <a:extLst>
              <a:ext uri="{FF2B5EF4-FFF2-40B4-BE49-F238E27FC236}">
                <a16:creationId xmlns:a16="http://schemas.microsoft.com/office/drawing/2014/main" id="{95C48984-28C2-F712-D85A-B7BD57C20E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14" name="Espace réservé du pied de page 4">
            <a:extLst>
              <a:ext uri="{FF2B5EF4-FFF2-40B4-BE49-F238E27FC236}">
                <a16:creationId xmlns:a16="http://schemas.microsoft.com/office/drawing/2014/main" id="{D2C533B7-0AFE-4885-508D-E6B67C3B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E5A1CEA-7EA0-242F-BF7F-07840DC8A88F}"/>
              </a:ext>
            </a:extLst>
          </p:cNvPr>
          <p:cNvSpPr txBox="1"/>
          <p:nvPr/>
        </p:nvSpPr>
        <p:spPr>
          <a:xfrm>
            <a:off x="681011" y="2830491"/>
            <a:ext cx="10857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noProof="0" dirty="0" err="1"/>
              <a:t>Occupancy,TSDF</a:t>
            </a:r>
            <a:r>
              <a:rPr lang="en-CA" noProof="0" dirty="0"/>
              <a:t>,</a:t>
            </a:r>
          </a:p>
          <a:p>
            <a:r>
              <a:rPr lang="en-CA" noProof="0" dirty="0"/>
              <a:t>Frontiers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AC87FED-28F3-8CA9-07B4-34519D4B035F}"/>
              </a:ext>
            </a:extLst>
          </p:cNvPr>
          <p:cNvSpPr txBox="1"/>
          <p:nvPr/>
        </p:nvSpPr>
        <p:spPr>
          <a:xfrm>
            <a:off x="3279721" y="1951841"/>
            <a:ext cx="101178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noProof="0" dirty="0"/>
              <a:t>TSDF</a:t>
            </a: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5B580F04-1A51-F0EA-3431-BE38785E54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8558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pixel, schermata&#10;&#10;Il contenuto generato dall'IA potrebbe non essere corretto.">
            <a:extLst>
              <a:ext uri="{FF2B5EF4-FFF2-40B4-BE49-F238E27FC236}">
                <a16:creationId xmlns:a16="http://schemas.microsoft.com/office/drawing/2014/main" id="{89979B39-8F4E-799A-D5EE-982E93FC64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210" y="660864"/>
            <a:ext cx="3664931" cy="4005389"/>
          </a:xfrm>
          <a:prstGeom prst="rect">
            <a:avLst/>
          </a:prstGeom>
          <a:noFill/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386054C-29A0-A40E-5B5E-37B6C7345C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38476" y="1031806"/>
            <a:ext cx="3671466" cy="3263504"/>
          </a:xfrm>
        </p:spPr>
        <p:txBody>
          <a:bodyPr/>
          <a:lstStyle/>
          <a:p>
            <a:pPr marL="0" indent="0">
              <a:buNone/>
            </a:pPr>
            <a:r>
              <a:rPr lang="en-CA" b="1" noProof="0" dirty="0"/>
              <a:t>Labels</a:t>
            </a:r>
            <a:r>
              <a:rPr lang="en-CA" noProof="0" dirty="0"/>
              <a:t>:</a:t>
            </a:r>
          </a:p>
          <a:p>
            <a:r>
              <a:rPr lang="en-CA" b="1" noProof="0" dirty="0">
                <a:solidFill>
                  <a:srgbClr val="000070"/>
                </a:solidFill>
              </a:rPr>
              <a:t>BLUE CUBE</a:t>
            </a:r>
            <a:r>
              <a:rPr lang="en-CA" noProof="0" dirty="0"/>
              <a:t>: Selected frontier</a:t>
            </a:r>
          </a:p>
          <a:p>
            <a:r>
              <a:rPr lang="en-CA" b="1" noProof="0" dirty="0">
                <a:solidFill>
                  <a:srgbClr val="0000F0"/>
                </a:solidFill>
              </a:rPr>
              <a:t>Blue point</a:t>
            </a:r>
            <a:r>
              <a:rPr lang="en-CA" noProof="0" dirty="0"/>
              <a:t>: selected viewpoint</a:t>
            </a:r>
          </a:p>
          <a:p>
            <a:r>
              <a:rPr lang="en-CA" noProof="0" dirty="0">
                <a:solidFill>
                  <a:srgbClr val="17D400"/>
                </a:solidFill>
              </a:rPr>
              <a:t>Green point</a:t>
            </a:r>
            <a:r>
              <a:rPr lang="en-CA" noProof="0" dirty="0"/>
              <a:t>: valid viewpoint</a:t>
            </a:r>
          </a:p>
          <a:p>
            <a:r>
              <a:rPr lang="en-CA" noProof="0" dirty="0">
                <a:solidFill>
                  <a:srgbClr val="EB8323"/>
                </a:solidFill>
              </a:rPr>
              <a:t>Orange point</a:t>
            </a:r>
            <a:r>
              <a:rPr lang="en-CA" noProof="0" dirty="0"/>
              <a:t>: valid viewpoint with low score </a:t>
            </a:r>
          </a:p>
          <a:p>
            <a:r>
              <a:rPr lang="en-CA" noProof="0" dirty="0">
                <a:solidFill>
                  <a:srgbClr val="D22323"/>
                </a:solidFill>
              </a:rPr>
              <a:t>Red point</a:t>
            </a:r>
            <a:r>
              <a:rPr lang="en-CA" noProof="0" dirty="0"/>
              <a:t>: Invalid point </a:t>
            </a:r>
          </a:p>
        </p:txBody>
      </p:sp>
      <p:sp>
        <p:nvSpPr>
          <p:cNvPr id="14" name="Title 3">
            <a:extLst>
              <a:ext uri="{FF2B5EF4-FFF2-40B4-BE49-F238E27FC236}">
                <a16:creationId xmlns:a16="http://schemas.microsoft.com/office/drawing/2014/main" id="{6BD22A64-A2C5-0AF5-1BDC-5C43857AF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131033"/>
            <a:ext cx="3667125" cy="505576"/>
          </a:xfrm>
        </p:spPr>
        <p:txBody>
          <a:bodyPr>
            <a:normAutofit fontScale="90000"/>
          </a:bodyPr>
          <a:lstStyle/>
          <a:p>
            <a:r>
              <a:rPr lang="en-CA" noProof="0" dirty="0"/>
              <a:t>Next-Target selection</a:t>
            </a:r>
            <a:br>
              <a:rPr lang="en-CA" noProof="0" dirty="0"/>
            </a:br>
            <a:endParaRPr lang="en-CA" noProof="0" dirty="0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F1BB5364-AE1C-9D33-99BD-4D09BB12E5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NAME EVENT / NAME PRESENTATION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E4016EA-EE32-1F88-4F40-18900FBDD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1238" y="195263"/>
            <a:ext cx="512762" cy="163552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E1E1CD7C-2161-7D43-862E-CE4C333CD873}" type="slidenum">
              <a:rPr lang="en-CA" noProof="0" smtClean="0"/>
              <a:pPr>
                <a:spcAft>
                  <a:spcPts val="600"/>
                </a:spcAft>
              </a:pPr>
              <a:t>42</a:t>
            </a:fld>
            <a:endParaRPr lang="en-CA" noProof="0" dirty="0"/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878B0545-D975-C2A8-1278-A3AB8D9D5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19DEF01D-ABBE-9432-F230-77BA71D39E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1469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ADBE431-30BC-9DC6-74A0-1AEF4D859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Path planner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49725F1-E14A-EA37-82AD-BD7ACB7B9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43</a:t>
            </a:fld>
            <a:endParaRPr lang="en-CA" noProof="0" dirty="0"/>
          </a:p>
        </p:txBody>
      </p: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C987E25A-EAD7-DB2E-2620-FF082ED28A3B}"/>
              </a:ext>
            </a:extLst>
          </p:cNvPr>
          <p:cNvGrpSpPr/>
          <p:nvPr/>
        </p:nvGrpSpPr>
        <p:grpSpPr>
          <a:xfrm>
            <a:off x="4173442" y="986244"/>
            <a:ext cx="4275537" cy="3562121"/>
            <a:chOff x="6247254" y="1262548"/>
            <a:chExt cx="4275537" cy="3562121"/>
          </a:xfrm>
        </p:grpSpPr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DD3EEC71-87DE-B41E-C636-45A3EA5C1C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47254" y="1262548"/>
              <a:ext cx="4275537" cy="3562121"/>
            </a:xfrm>
            <a:prstGeom prst="rect">
              <a:avLst/>
            </a:prstGeom>
          </p:spPr>
        </p:pic>
        <p:sp>
          <p:nvSpPr>
            <p:cNvPr id="9" name="Figura a mano libera: forma 8">
              <a:extLst>
                <a:ext uri="{FF2B5EF4-FFF2-40B4-BE49-F238E27FC236}">
                  <a16:creationId xmlns:a16="http://schemas.microsoft.com/office/drawing/2014/main" id="{8992F4B1-2584-D6B1-065E-A03EAC43E547}"/>
                </a:ext>
              </a:extLst>
            </p:cNvPr>
            <p:cNvSpPr/>
            <p:nvPr/>
          </p:nvSpPr>
          <p:spPr>
            <a:xfrm>
              <a:off x="7853680" y="3041563"/>
              <a:ext cx="1882875" cy="1310082"/>
            </a:xfrm>
            <a:custGeom>
              <a:avLst/>
              <a:gdLst>
                <a:gd name="connsiteX0" fmla="*/ 1882875 w 1882875"/>
                <a:gd name="connsiteY0" fmla="*/ 311701 h 1310082"/>
                <a:gd name="connsiteX1" fmla="*/ 1029435 w 1882875"/>
                <a:gd name="connsiteY1" fmla="*/ 47541 h 1310082"/>
                <a:gd name="connsiteX2" fmla="*/ 704315 w 1882875"/>
                <a:gd name="connsiteY2" fmla="*/ 67861 h 1310082"/>
                <a:gd name="connsiteX3" fmla="*/ 23595 w 1882875"/>
                <a:gd name="connsiteY3" fmla="*/ 718101 h 1310082"/>
                <a:gd name="connsiteX4" fmla="*/ 155675 w 1882875"/>
                <a:gd name="connsiteY4" fmla="*/ 1256581 h 1310082"/>
                <a:gd name="connsiteX5" fmla="*/ 150595 w 1882875"/>
                <a:gd name="connsiteY5" fmla="*/ 1261661 h 131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2875" h="1310082">
                  <a:moveTo>
                    <a:pt x="1882875" y="311701"/>
                  </a:moveTo>
                  <a:cubicBezTo>
                    <a:pt x="1554368" y="199941"/>
                    <a:pt x="1225862" y="88181"/>
                    <a:pt x="1029435" y="47541"/>
                  </a:cubicBezTo>
                  <a:cubicBezTo>
                    <a:pt x="833008" y="6901"/>
                    <a:pt x="871955" y="-43899"/>
                    <a:pt x="704315" y="67861"/>
                  </a:cubicBezTo>
                  <a:cubicBezTo>
                    <a:pt x="536675" y="179621"/>
                    <a:pt x="115035" y="519981"/>
                    <a:pt x="23595" y="718101"/>
                  </a:cubicBezTo>
                  <a:cubicBezTo>
                    <a:pt x="-67845" y="916221"/>
                    <a:pt x="134508" y="1165988"/>
                    <a:pt x="155675" y="1256581"/>
                  </a:cubicBezTo>
                  <a:cubicBezTo>
                    <a:pt x="176842" y="1347174"/>
                    <a:pt x="163718" y="1304417"/>
                    <a:pt x="150595" y="1261661"/>
                  </a:cubicBezTo>
                </a:path>
              </a:pathLst>
            </a:cu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noProof="0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40DEEC7-986B-FBAB-9B2A-33CF8F06C95F}"/>
              </a:ext>
            </a:extLst>
          </p:cNvPr>
          <p:cNvSpPr txBox="1"/>
          <p:nvPr/>
        </p:nvSpPr>
        <p:spPr>
          <a:xfrm>
            <a:off x="904876" y="1020038"/>
            <a:ext cx="290923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noProof="0" dirty="0"/>
              <a:t>Path planned based on the use of an enhanced </a:t>
            </a:r>
            <a:r>
              <a:rPr lang="en-CA" sz="1800" b="1" noProof="0" dirty="0"/>
              <a:t>RRT* </a:t>
            </a:r>
            <a:r>
              <a:rPr lang="en-CA" sz="1800" noProof="0" dirty="0"/>
              <a:t>thanks to this two implementations: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b="1" noProof="0" dirty="0"/>
              <a:t>TSDF-Informed Sampling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b="1" noProof="0" dirty="0"/>
              <a:t>Spatial Hash manager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9E029279-1859-B2AE-A860-A909FE042B54}"/>
              </a:ext>
            </a:extLst>
          </p:cNvPr>
          <p:cNvSpPr txBox="1"/>
          <p:nvPr/>
        </p:nvSpPr>
        <p:spPr>
          <a:xfrm>
            <a:off x="904875" y="3051363"/>
            <a:ext cx="2736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noProof="0" dirty="0"/>
              <a:t>The figure shows a safe trajectory found by the robot during exploration of the environment</a:t>
            </a:r>
          </a:p>
        </p:txBody>
      </p:sp>
      <p:sp>
        <p:nvSpPr>
          <p:cNvPr id="6" name="Segnaposto data 2">
            <a:extLst>
              <a:ext uri="{FF2B5EF4-FFF2-40B4-BE49-F238E27FC236}">
                <a16:creationId xmlns:a16="http://schemas.microsoft.com/office/drawing/2014/main" id="{41C0C0BF-9AAF-07D2-CACA-3BB013DC0E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7AD74680-B4B4-11C6-DB07-681EC793B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13BCC03E-38F5-4909-1A47-A0229400B4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0620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Immagine che contiene schermata&#10;&#10;Il contenuto generato dall'IA potrebbe non essere corretto.">
            <a:extLst>
              <a:ext uri="{FF2B5EF4-FFF2-40B4-BE49-F238E27FC236}">
                <a16:creationId xmlns:a16="http://schemas.microsoft.com/office/drawing/2014/main" id="{9D81EF29-CDD7-EC1B-3C4D-A3590D4DC4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278" r="4" b="1163"/>
          <a:stretch>
            <a:fillRect/>
          </a:stretch>
        </p:blipFill>
        <p:spPr>
          <a:xfrm>
            <a:off x="1383599" y="2076773"/>
            <a:ext cx="3099624" cy="2755203"/>
          </a:xfrm>
          <a:prstGeom prst="rect">
            <a:avLst/>
          </a:prstGeom>
          <a:noFill/>
        </p:spPr>
      </p:pic>
      <p:pic>
        <p:nvPicPr>
          <p:cNvPr id="8" name="Immagine 7" descr="Immagine che contiene scatola, casa, interno&#10;&#10;Il contenuto generato dall'IA potrebbe non essere corretto.">
            <a:extLst>
              <a:ext uri="{FF2B5EF4-FFF2-40B4-BE49-F238E27FC236}">
                <a16:creationId xmlns:a16="http://schemas.microsoft.com/office/drawing/2014/main" id="{1A221480-F43B-A80B-7002-E4F7CFDC738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4" b="1512"/>
          <a:stretch>
            <a:fillRect/>
          </a:stretch>
        </p:blipFill>
        <p:spPr>
          <a:xfrm>
            <a:off x="4739993" y="2070737"/>
            <a:ext cx="3099623" cy="2755202"/>
          </a:xfrm>
          <a:prstGeom prst="rect">
            <a:avLst/>
          </a:prstGeom>
          <a:noFill/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7A09D40E-0CF9-0DFA-7B44-0980FC560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131032"/>
            <a:ext cx="3667125" cy="1072753"/>
          </a:xfrm>
        </p:spPr>
        <p:txBody>
          <a:bodyPr anchor="t">
            <a:normAutofit/>
          </a:bodyPr>
          <a:lstStyle/>
          <a:p>
            <a:r>
              <a:rPr lang="en-CA" noProof="0" dirty="0"/>
              <a:t>Experimental Setup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8A1A104-E07B-C0B2-402B-4377AE23C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1238" y="195263"/>
            <a:ext cx="512762" cy="163552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E1E1CD7C-2161-7D43-862E-CE4C333CD873}" type="slidenum">
              <a:rPr lang="en-CA" noProof="0" smtClean="0"/>
              <a:pPr>
                <a:spcAft>
                  <a:spcPts val="600"/>
                </a:spcAft>
              </a:pPr>
              <a:t>44</a:t>
            </a:fld>
            <a:endParaRPr lang="en-CA" noProof="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1121FD5-D9BF-0D5B-9703-2CBF85F0AF9C}"/>
              </a:ext>
            </a:extLst>
          </p:cNvPr>
          <p:cNvSpPr txBox="1"/>
          <p:nvPr/>
        </p:nvSpPr>
        <p:spPr>
          <a:xfrm>
            <a:off x="904874" y="806824"/>
            <a:ext cx="3891244" cy="1408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noProof="0" dirty="0"/>
              <a:t>For simulation we have used: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noProof="0" dirty="0" err="1"/>
              <a:t>Webots</a:t>
            </a:r>
            <a:endParaRPr lang="en-CA" sz="1800" noProof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noProof="0" dirty="0"/>
              <a:t>ROS Noetic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noProof="0" dirty="0"/>
              <a:t>Intel i7-7700@3,6GHz</a:t>
            </a:r>
          </a:p>
          <a:p>
            <a:endParaRPr lang="en-CA" noProof="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E1F8D3EE-011D-6FD5-DA7F-430351F6AD6D}"/>
              </a:ext>
            </a:extLst>
          </p:cNvPr>
          <p:cNvSpPr txBox="1"/>
          <p:nvPr/>
        </p:nvSpPr>
        <p:spPr>
          <a:xfrm>
            <a:off x="4422026" y="1080773"/>
            <a:ext cx="26630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noProof="0" dirty="0"/>
              <a:t>16 GB of RAM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800" noProof="0" dirty="0"/>
              <a:t>Two  environments</a:t>
            </a:r>
          </a:p>
        </p:txBody>
      </p:sp>
      <p:sp>
        <p:nvSpPr>
          <p:cNvPr id="9" name="Segnaposto data 2">
            <a:extLst>
              <a:ext uri="{FF2B5EF4-FFF2-40B4-BE49-F238E27FC236}">
                <a16:creationId xmlns:a16="http://schemas.microsoft.com/office/drawing/2014/main" id="{B2E3BBE3-55BD-FE00-8006-4F7E1C122E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2D0226F3-1225-24E0-8279-2B1F05779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3723046-9582-55E5-4807-31C5411B95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9226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3C9F0B7-423C-00C3-0A9E-1CECEE9D9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Simulation </a:t>
            </a:r>
            <a:br>
              <a:rPr lang="en-CA" noProof="0" dirty="0"/>
            </a:br>
            <a:endParaRPr lang="en-CA" noProof="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944D605-0CCA-D740-10FF-ABF2E7D2A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45</a:t>
            </a:fld>
            <a:endParaRPr lang="en-CA" noProof="0" dirty="0"/>
          </a:p>
        </p:txBody>
      </p:sp>
      <p:sp>
        <p:nvSpPr>
          <p:cNvPr id="7" name="Segnaposto data 2">
            <a:extLst>
              <a:ext uri="{FF2B5EF4-FFF2-40B4-BE49-F238E27FC236}">
                <a16:creationId xmlns:a16="http://schemas.microsoft.com/office/drawing/2014/main" id="{E390F803-E727-0242-6611-492EC6AB43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93A21B19-6C20-C3F6-C8F1-E4AA8F0E4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unknown_1">
            <a:hlinkClick r:id="" action="ppaction://media"/>
            <a:extLst>
              <a:ext uri="{FF2B5EF4-FFF2-40B4-BE49-F238E27FC236}">
                <a16:creationId xmlns:a16="http://schemas.microsoft.com/office/drawing/2014/main" id="{833138B8-D3C3-7B78-F2DC-5D1A9781A25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5765" y="667408"/>
            <a:ext cx="7232000" cy="406800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8757B10-19B1-B815-A57E-C3248FD1CA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73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5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mappa&#10;&#10;Il contenuto generato dall'IA potrebbe non essere corretto.">
            <a:extLst>
              <a:ext uri="{FF2B5EF4-FFF2-40B4-BE49-F238E27FC236}">
                <a16:creationId xmlns:a16="http://schemas.microsoft.com/office/drawing/2014/main" id="{8AFBA302-6C85-39C7-0284-2A8E3895814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43"/>
          <a:stretch>
            <a:fillRect/>
          </a:stretch>
        </p:blipFill>
        <p:spPr>
          <a:xfrm>
            <a:off x="900534" y="1348535"/>
            <a:ext cx="3671466" cy="3263504"/>
          </a:xfrm>
          <a:prstGeom prst="rect">
            <a:avLst/>
          </a:prstGeom>
          <a:noFill/>
        </p:spPr>
      </p:pic>
      <p:pic>
        <p:nvPicPr>
          <p:cNvPr id="11" name="Immagine 10" descr="Immagine che contiene schermata&#10;&#10;Il contenuto generato dall'IA potrebbe non essere corretto.">
            <a:extLst>
              <a:ext uri="{FF2B5EF4-FFF2-40B4-BE49-F238E27FC236}">
                <a16:creationId xmlns:a16="http://schemas.microsoft.com/office/drawing/2014/main" id="{F0EFB9FE-4E90-F0E4-C373-C9FB0F3B47A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80" r="2455" b="4"/>
          <a:stretch>
            <a:fillRect/>
          </a:stretch>
        </p:blipFill>
        <p:spPr>
          <a:xfrm>
            <a:off x="4959772" y="1348535"/>
            <a:ext cx="3671466" cy="3263504"/>
          </a:xfrm>
          <a:prstGeom prst="rect">
            <a:avLst/>
          </a:prstGeom>
          <a:noFill/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166C30E-C677-CB05-9612-8710895E2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131032"/>
            <a:ext cx="3667125" cy="1072753"/>
          </a:xfrm>
        </p:spPr>
        <p:txBody>
          <a:bodyPr anchor="t">
            <a:normAutofit/>
          </a:bodyPr>
          <a:lstStyle/>
          <a:p>
            <a:r>
              <a:rPr lang="en-CA" noProof="0" dirty="0"/>
              <a:t>Environments</a:t>
            </a:r>
            <a:br>
              <a:rPr lang="en-CA" noProof="0" dirty="0"/>
            </a:br>
            <a:r>
              <a:rPr lang="en-CA" noProof="0" dirty="0"/>
              <a:t>Reconstruction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0FDC4DB-DF19-C015-58BB-BF1F02781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1238" y="195263"/>
            <a:ext cx="512762" cy="163552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E1E1CD7C-2161-7D43-862E-CE4C333CD873}" type="slidenum">
              <a:rPr lang="en-CA" noProof="0" smtClean="0"/>
              <a:pPr>
                <a:spcAft>
                  <a:spcPts val="600"/>
                </a:spcAft>
              </a:pPr>
              <a:t>46</a:t>
            </a:fld>
            <a:endParaRPr lang="en-CA" noProof="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C396104-5CCD-64A3-05DB-94FAED335D3E}"/>
              </a:ext>
            </a:extLst>
          </p:cNvPr>
          <p:cNvSpPr txBox="1"/>
          <p:nvPr/>
        </p:nvSpPr>
        <p:spPr>
          <a:xfrm>
            <a:off x="904875" y="4592806"/>
            <a:ext cx="367146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noProof="0" dirty="0"/>
              <a:t>Exploration time: 350 s</a:t>
            </a:r>
          </a:p>
          <a:p>
            <a:pPr algn="ctr"/>
            <a:endParaRPr lang="en-CA" noProof="0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C39EB34-EBB3-A0FF-64B6-E93DB5D67AFE}"/>
              </a:ext>
            </a:extLst>
          </p:cNvPr>
          <p:cNvSpPr txBox="1"/>
          <p:nvPr/>
        </p:nvSpPr>
        <p:spPr>
          <a:xfrm>
            <a:off x="4959772" y="4609691"/>
            <a:ext cx="367146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noProof="0" dirty="0"/>
              <a:t>Exploration time: 270 s</a:t>
            </a:r>
          </a:p>
          <a:p>
            <a:pPr algn="ctr"/>
            <a:endParaRPr lang="en-CA" noProof="0" dirty="0"/>
          </a:p>
        </p:txBody>
      </p:sp>
      <p:sp>
        <p:nvSpPr>
          <p:cNvPr id="12" name="Espace réservé du pied de page 4">
            <a:extLst>
              <a:ext uri="{FF2B5EF4-FFF2-40B4-BE49-F238E27FC236}">
                <a16:creationId xmlns:a16="http://schemas.microsoft.com/office/drawing/2014/main" id="{B1EB1649-1EE5-2369-DFC0-089DD1AEC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sp>
        <p:nvSpPr>
          <p:cNvPr id="13" name="Segnaposto data 2">
            <a:extLst>
              <a:ext uri="{FF2B5EF4-FFF2-40B4-BE49-F238E27FC236}">
                <a16:creationId xmlns:a16="http://schemas.microsoft.com/office/drawing/2014/main" id="{368AEC9E-C58C-F814-432A-E0CD215240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52D3F908-6255-6D74-DBA0-6523655F0B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50403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4503532-3F1B-807D-90CD-9B81D2522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559" y="878363"/>
            <a:ext cx="4581525" cy="37176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b="1" noProof="0" dirty="0"/>
              <a:t>Our technique </a:t>
            </a:r>
            <a:r>
              <a:rPr lang="en-CA" noProof="0" dirty="0"/>
              <a:t>vs </a:t>
            </a:r>
            <a:r>
              <a:rPr lang="en-CA" b="1" noProof="0" dirty="0"/>
              <a:t>NBV, Frontier-based</a:t>
            </a:r>
          </a:p>
          <a:p>
            <a:pPr marL="342900" indent="-342900">
              <a:buAutoNum type="arabicPeriod"/>
            </a:pPr>
            <a:r>
              <a:rPr lang="en-CA" noProof="0" dirty="0"/>
              <a:t>Optimal scalability</a:t>
            </a:r>
          </a:p>
          <a:p>
            <a:pPr marL="342900" indent="-342900">
              <a:buAutoNum type="arabicPeriod"/>
            </a:pPr>
            <a:r>
              <a:rPr lang="en-CA" noProof="0" dirty="0"/>
              <a:t>Higher coverage speed </a:t>
            </a:r>
          </a:p>
          <a:p>
            <a:pPr marL="342900" indent="-342900">
              <a:buAutoNum type="arabicPeriod"/>
            </a:pPr>
            <a:r>
              <a:rPr lang="en-CA" noProof="0" dirty="0"/>
              <a:t>Higher energy efficiency</a:t>
            </a:r>
          </a:p>
          <a:p>
            <a:pPr marL="0" indent="0">
              <a:buNone/>
            </a:pPr>
            <a:endParaRPr lang="en-CA" noProof="0" dirty="0"/>
          </a:p>
          <a:p>
            <a:pPr marL="0" indent="0">
              <a:buNone/>
            </a:pPr>
            <a:r>
              <a:rPr lang="en-CA" b="1" noProof="0" dirty="0"/>
              <a:t>Unknown Exploration Technique</a:t>
            </a:r>
          </a:p>
          <a:p>
            <a:pPr marL="342900" indent="-342900">
              <a:buFont typeface="+mj-lt"/>
              <a:buAutoNum type="arabicPeriod"/>
            </a:pPr>
            <a:r>
              <a:rPr lang="en-CA" noProof="0" dirty="0"/>
              <a:t>Complete coverage achievement </a:t>
            </a:r>
          </a:p>
          <a:p>
            <a:pPr marL="342900" indent="-342900">
              <a:buFont typeface="+mj-lt"/>
              <a:buAutoNum type="arabicPeriod"/>
            </a:pPr>
            <a:r>
              <a:rPr lang="en-CA" noProof="0" dirty="0"/>
              <a:t>Safet path planned </a:t>
            </a:r>
          </a:p>
          <a:p>
            <a:pPr marL="342900" indent="-342900">
              <a:buFont typeface="+mj-lt"/>
              <a:buAutoNum type="arabicPeriod"/>
            </a:pPr>
            <a:r>
              <a:rPr lang="en-CA" noProof="0" dirty="0"/>
              <a:t>Simultaneous mapping and exploration</a:t>
            </a:r>
          </a:p>
          <a:p>
            <a:pPr marL="342900" indent="-342900">
              <a:buFont typeface="+mj-lt"/>
              <a:buAutoNum type="arabicPeriod"/>
            </a:pPr>
            <a:endParaRPr lang="en-CA" noProof="0" dirty="0"/>
          </a:p>
        </p:txBody>
      </p:sp>
      <p:pic>
        <p:nvPicPr>
          <p:cNvPr id="10" name="Video 9" descr="Grafici 3D">
            <a:extLst>
              <a:ext uri="{FF2B5EF4-FFF2-40B4-BE49-F238E27FC236}">
                <a16:creationId xmlns:a16="http://schemas.microsoft.com/office/drawing/2014/main" id="{B5ECED4A-C350-10C7-EA5C-63E7429106B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9353" r="56157"/>
          <a:stretch>
            <a:fillRect/>
          </a:stretch>
        </p:blipFill>
        <p:spPr>
          <a:xfrm>
            <a:off x="5486400" y="10"/>
            <a:ext cx="3144838" cy="5143490"/>
          </a:xfrm>
          <a:prstGeom prst="rect">
            <a:avLst/>
          </a:prstGeom>
          <a:noFill/>
        </p:spPr>
      </p:pic>
      <p:sp>
        <p:nvSpPr>
          <p:cNvPr id="7" name="Titolo 6">
            <a:extLst>
              <a:ext uri="{FF2B5EF4-FFF2-40B4-BE49-F238E27FC236}">
                <a16:creationId xmlns:a16="http://schemas.microsoft.com/office/drawing/2014/main" id="{4239C28C-7C32-9395-860E-1E209BFC6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559" y="330925"/>
            <a:ext cx="3667125" cy="1072753"/>
          </a:xfrm>
        </p:spPr>
        <p:txBody>
          <a:bodyPr anchor="t">
            <a:normAutofit/>
          </a:bodyPr>
          <a:lstStyle/>
          <a:p>
            <a:r>
              <a:rPr lang="en-CA" noProof="0" dirty="0"/>
              <a:t>Conclusion 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F812529-D084-6142-AB85-E9AFD4DF677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 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6DD8F0E-AFB9-B65C-DCF0-2724B91F194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631238" y="195263"/>
            <a:ext cx="512762" cy="163552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E1E1CD7C-2161-7D43-862E-CE4C333CD873}" type="slidenum">
              <a:rPr lang="en-CA" noProof="0" smtClean="0"/>
              <a:pPr>
                <a:spcAft>
                  <a:spcPts val="600"/>
                </a:spcAft>
              </a:pPr>
              <a:t>47</a:t>
            </a:fld>
            <a:endParaRPr lang="en-CA" noProof="0" dirty="0"/>
          </a:p>
        </p:txBody>
      </p:sp>
      <p:sp>
        <p:nvSpPr>
          <p:cNvPr id="8" name="Espace réservé de la date 4">
            <a:extLst>
              <a:ext uri="{FF2B5EF4-FFF2-40B4-BE49-F238E27FC236}">
                <a16:creationId xmlns:a16="http://schemas.microsoft.com/office/drawing/2014/main" id="{6232447B-7CCF-ECA7-E954-BC953415E4ED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 rot="16200000">
            <a:off x="-1157764" y="2778452"/>
            <a:ext cx="3341052" cy="911524"/>
          </a:xfrm>
        </p:spPr>
        <p:txBody>
          <a:bodyPr/>
          <a:lstStyle/>
          <a:p>
            <a:r>
              <a:rPr lang="en-CA" noProof="0" dirty="0"/>
              <a:t>MULTI-ROBOT COVERAGE BENCHMARKING</a:t>
            </a:r>
          </a:p>
          <a:p>
            <a:endParaRPr lang="en-CA" noProof="0" dirty="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2FABC2BA-8DFF-A7AA-E0B4-0D0CC1F8C9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27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8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3E165DA3-CF97-3A5D-F87C-AB0B9BA22D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04875" y="1563688"/>
            <a:ext cx="3671466" cy="3263504"/>
          </a:xfrm>
        </p:spPr>
        <p:txBody>
          <a:bodyPr/>
          <a:lstStyle/>
          <a:p>
            <a:pPr marL="0" indent="0">
              <a:buNone/>
            </a:pPr>
            <a:r>
              <a:rPr lang="en-CA" b="1" noProof="0" dirty="0"/>
              <a:t>Our technique</a:t>
            </a:r>
            <a:r>
              <a:rPr lang="en-CA" noProof="0" dirty="0"/>
              <a:t>:</a:t>
            </a:r>
          </a:p>
          <a:p>
            <a:r>
              <a:rPr lang="en-CA" noProof="0" dirty="0"/>
              <a:t>Compare with other State-of-the-Art techniques</a:t>
            </a:r>
          </a:p>
          <a:p>
            <a:r>
              <a:rPr lang="en-CA" noProof="0" dirty="0"/>
              <a:t>Communication-constrained scenarios</a:t>
            </a:r>
          </a:p>
          <a:p>
            <a:pPr marL="0" indent="0">
              <a:buNone/>
            </a:pPr>
            <a:r>
              <a:rPr lang="en-CA" b="1" noProof="0" dirty="0"/>
              <a:t>Unknown exploration techniques</a:t>
            </a:r>
            <a:r>
              <a:rPr lang="en-CA" noProof="0" dirty="0"/>
              <a:t>:</a:t>
            </a:r>
          </a:p>
          <a:p>
            <a:r>
              <a:rPr lang="en-CA" noProof="0" dirty="0"/>
              <a:t>Use a hierarchical planner </a:t>
            </a:r>
          </a:p>
          <a:p>
            <a:r>
              <a:rPr lang="en-CA" noProof="0" dirty="0"/>
              <a:t>Adapt for multi-robot system</a:t>
            </a:r>
          </a:p>
        </p:txBody>
      </p:sp>
      <p:pic>
        <p:nvPicPr>
          <p:cNvPr id="9" name="Segnaposto immagine 8" descr="Immagine che contiene cerchio, rosso, Carminio, dardo&#10;&#10;Il contenuto generato dall'IA potrebbe non essere corretto.">
            <a:extLst>
              <a:ext uri="{FF2B5EF4-FFF2-40B4-BE49-F238E27FC236}">
                <a16:creationId xmlns:a16="http://schemas.microsoft.com/office/drawing/2014/main" id="{B41E64BA-D06C-A5FE-7C65-781AF83A492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1111" r="4" b="4"/>
          <a:stretch>
            <a:fillRect/>
          </a:stretch>
        </p:blipFill>
        <p:spPr>
          <a:xfrm>
            <a:off x="4959772" y="1563688"/>
            <a:ext cx="3671466" cy="3263504"/>
          </a:xfrm>
          <a:noFill/>
        </p:spPr>
      </p:pic>
      <p:sp>
        <p:nvSpPr>
          <p:cNvPr id="4" name="Titolo 3">
            <a:extLst>
              <a:ext uri="{FF2B5EF4-FFF2-40B4-BE49-F238E27FC236}">
                <a16:creationId xmlns:a16="http://schemas.microsoft.com/office/drawing/2014/main" id="{A0C36B52-9CA0-9E2C-F49F-219FFF328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131032"/>
            <a:ext cx="3667125" cy="1072753"/>
          </a:xfrm>
        </p:spPr>
        <p:txBody>
          <a:bodyPr anchor="t">
            <a:normAutofit/>
          </a:bodyPr>
          <a:lstStyle/>
          <a:p>
            <a:r>
              <a:rPr lang="en-CA" noProof="0" dirty="0"/>
              <a:t>Next Target 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ACDB412-C0B2-9C50-421D-12F52DD97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31238" y="195263"/>
            <a:ext cx="512762" cy="163552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E1E1CD7C-2161-7D43-862E-CE4C333CD873}" type="slidenum">
              <a:rPr lang="en-CA" noProof="0" smtClean="0"/>
              <a:pPr>
                <a:spcAft>
                  <a:spcPts val="600"/>
                </a:spcAft>
              </a:pPr>
              <a:t>48</a:t>
            </a:fld>
            <a:endParaRPr lang="en-CA" noProof="0" dirty="0"/>
          </a:p>
        </p:txBody>
      </p:sp>
      <p:sp>
        <p:nvSpPr>
          <p:cNvPr id="2" name="Segnaposto data 2">
            <a:extLst>
              <a:ext uri="{FF2B5EF4-FFF2-40B4-BE49-F238E27FC236}">
                <a16:creationId xmlns:a16="http://schemas.microsoft.com/office/drawing/2014/main" id="{4B70E9D8-E362-D66F-01DC-7107D488A8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26A320E9-112A-6009-025D-2606863F8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6FC89C24-EF95-2D47-FE3C-88CA255F26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48698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pour une image  4">
            <a:extLst>
              <a:ext uri="{FF2B5EF4-FFF2-40B4-BE49-F238E27FC236}">
                <a16:creationId xmlns:a16="http://schemas.microsoft.com/office/drawing/2014/main" id="{C5DC9A4D-B7CD-3F49-976D-9809C46B7DE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l="33169" t="18395" r="25446" b="2071"/>
          <a:stretch>
            <a:fillRect/>
          </a:stretch>
        </p:blipFill>
        <p:spPr>
          <a:xfrm>
            <a:off x="5280211" y="-57601"/>
            <a:ext cx="3863789" cy="4948238"/>
          </a:xfrm>
        </p:spPr>
      </p:pic>
      <p:pic>
        <p:nvPicPr>
          <p:cNvPr id="1026" name="Picture 2" descr="Campuses in Turin | Politecnico di Torino">
            <a:extLst>
              <a:ext uri="{FF2B5EF4-FFF2-40B4-BE49-F238E27FC236}">
                <a16:creationId xmlns:a16="http://schemas.microsoft.com/office/drawing/2014/main" id="{FFA4918E-FDB2-0662-7320-E1BD666541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97" r="27923"/>
          <a:stretch>
            <a:fillRect/>
          </a:stretch>
        </p:blipFill>
        <p:spPr bwMode="auto">
          <a:xfrm>
            <a:off x="1290917" y="0"/>
            <a:ext cx="3989294" cy="4890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re 8">
            <a:extLst>
              <a:ext uri="{FF2B5EF4-FFF2-40B4-BE49-F238E27FC236}">
                <a16:creationId xmlns:a16="http://schemas.microsoft.com/office/drawing/2014/main" id="{6AF2DA65-CF00-774A-9D7C-EEFA627B21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31075" y="1610041"/>
            <a:ext cx="2512925" cy="2145820"/>
          </a:xfrm>
        </p:spPr>
        <p:txBody>
          <a:bodyPr>
            <a:normAutofit/>
          </a:bodyPr>
          <a:lstStyle/>
          <a:p>
            <a:r>
              <a:rPr lang="en-CA" sz="4400" noProof="0" dirty="0"/>
              <a:t>Thank you</a:t>
            </a:r>
          </a:p>
        </p:txBody>
      </p:sp>
      <p:sp>
        <p:nvSpPr>
          <p:cNvPr id="10" name="Sous-titre 9">
            <a:extLst>
              <a:ext uri="{FF2B5EF4-FFF2-40B4-BE49-F238E27FC236}">
                <a16:creationId xmlns:a16="http://schemas.microsoft.com/office/drawing/2014/main" id="{2F4A7CFE-65FA-E249-9125-D938BCA440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3777" y="3799324"/>
            <a:ext cx="1567297" cy="1344175"/>
          </a:xfrm>
          <a:solidFill>
            <a:schemeClr val="tx1"/>
          </a:solidFill>
        </p:spPr>
        <p:txBody>
          <a:bodyPr lIns="90000">
            <a:normAutofit/>
          </a:bodyPr>
          <a:lstStyle/>
          <a:p>
            <a:r>
              <a:rPr lang="en-CA" sz="1400" b="1" noProof="0" dirty="0"/>
              <a:t>Francesco</a:t>
            </a:r>
          </a:p>
          <a:p>
            <a:r>
              <a:rPr lang="en-CA" sz="1400" b="1" noProof="0" dirty="0"/>
              <a:t>Scatigno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3EC4C384-693E-3830-C38E-B0A7674282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93286"/>
            <a:ext cx="1290917" cy="913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23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7E78C87C-B7D5-601D-9D6B-2746D34750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00" y="2865263"/>
            <a:ext cx="2640340" cy="2278237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4E1F9120-579B-4AD0-734B-FC8EF6B4E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State-of-the-art techniques</a:t>
            </a:r>
            <a:br>
              <a:rPr lang="en-CA" noProof="0" dirty="0"/>
            </a:br>
            <a:endParaRPr lang="en-CA" noProof="0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F45C0F1-B756-D3B4-A86E-B0E11D75D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noProof="0" dirty="0"/>
              <a:t>Techniques widely used in literature for coverage path planning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0416131-B7A6-00D9-E909-8072832434F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CA" noProof="0" dirty="0"/>
              <a:t>NAME EVENT / NAME PRESENTATION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1A2D2D7-A999-17A4-5F87-76BA5C758C0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CA" noProof="0" dirty="0"/>
              <a:t>Speaker 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2154B8B-2B04-EAD5-4376-2CECE035C3E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5</a:t>
            </a:fld>
            <a:endParaRPr lang="en-CA" noProof="0" dirty="0"/>
          </a:p>
        </p:txBody>
      </p:sp>
      <p:pic>
        <p:nvPicPr>
          <p:cNvPr id="8" name="Segnaposto immagine 7" descr="Immagine che contiene schizzo, disegno, Arte bambini, arte&#10;&#10;Il contenuto generato dall'IA potrebbe non essere corretto.">
            <a:extLst>
              <a:ext uri="{FF2B5EF4-FFF2-40B4-BE49-F238E27FC236}">
                <a16:creationId xmlns:a16="http://schemas.microsoft.com/office/drawing/2014/main" id="{2D8A825A-1305-507E-FA4F-96B162C9273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80521" t="-2358" r="-665" b="2358"/>
          <a:stretch>
            <a:fillRect/>
          </a:stretch>
        </p:blipFill>
        <p:spPr>
          <a:xfrm>
            <a:off x="1003487" y="0"/>
            <a:ext cx="1833563" cy="257175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93CDF055-CECF-2365-BF39-37123BD778C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40333"/>
          <a:stretch/>
        </p:blipFill>
        <p:spPr>
          <a:xfrm>
            <a:off x="2085882" y="1674812"/>
            <a:ext cx="2485800" cy="1995207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4E9D3C8B-F177-D2F9-BCE8-F9F2A87334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07645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3D77ED8-005C-93EE-C277-8FFE98303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Frontier-based formulas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B943810-6B60-3FCF-52D4-F04A4B4D1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50</a:t>
            </a:fld>
            <a:endParaRPr lang="en-CA" noProof="0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98ABF563-71DD-3D33-2D41-4A5EF89E848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2157" t="75306" r="31078" b="12220"/>
          <a:stretch>
            <a:fillRect/>
          </a:stretch>
        </p:blipFill>
        <p:spPr>
          <a:xfrm>
            <a:off x="1133764" y="1965783"/>
            <a:ext cx="4248715" cy="765841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4776698F-4411-4CA4-EBAF-75B6A165E7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3222" t="50000" r="42112" b="40381"/>
          <a:stretch>
            <a:fillRect/>
          </a:stretch>
        </p:blipFill>
        <p:spPr>
          <a:xfrm>
            <a:off x="1133765" y="1364004"/>
            <a:ext cx="1727118" cy="601779"/>
          </a:xfrm>
          <a:prstGeom prst="rect">
            <a:avLst/>
          </a:prstGeom>
        </p:spPr>
      </p:pic>
      <p:sp>
        <p:nvSpPr>
          <p:cNvPr id="6" name="Segnaposto data 2">
            <a:extLst>
              <a:ext uri="{FF2B5EF4-FFF2-40B4-BE49-F238E27FC236}">
                <a16:creationId xmlns:a16="http://schemas.microsoft.com/office/drawing/2014/main" id="{A96370D2-7B3B-B580-67DB-5E74CF3F3A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FD8DFB72-2E0B-DFB2-A8AC-29E48B469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A002C953-6A52-AE0C-E7CD-6A8E32F62E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39552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F2FF3C-8BD8-DC5B-7E84-B6F06DDDA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0DAE5E2-8A29-DC08-A782-44CE6E4BF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NBV formulas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00CA9B1-79DB-453B-CED3-945197736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51</a:t>
            </a:fld>
            <a:endParaRPr lang="en-CA" noProof="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4FA95FE1-7088-6015-4662-D7CAB934F4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5528" t="74752" r="40138" b="19248"/>
          <a:stretch>
            <a:fillRect/>
          </a:stretch>
        </p:blipFill>
        <p:spPr>
          <a:xfrm>
            <a:off x="937086" y="2602373"/>
            <a:ext cx="2724381" cy="356901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EF846C52-690F-92E9-C915-CAE82C100C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510" t="38397" r="23235" b="50000"/>
          <a:stretch>
            <a:fillRect/>
          </a:stretch>
        </p:blipFill>
        <p:spPr>
          <a:xfrm>
            <a:off x="1064888" y="1037409"/>
            <a:ext cx="6649005" cy="715851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E8DF6E0A-1C4C-C31C-0718-EDDD4EC29CF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3959" t="89554" r="37458" b="4445"/>
          <a:stretch>
            <a:fillRect/>
          </a:stretch>
        </p:blipFill>
        <p:spPr>
          <a:xfrm>
            <a:off x="1023619" y="3158008"/>
            <a:ext cx="3200206" cy="356900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EE1E4C7D-5490-4E35-3EB8-4CBCC8A8186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7250" t="38397" r="40958" b="55673"/>
          <a:stretch>
            <a:fillRect/>
          </a:stretch>
        </p:blipFill>
        <p:spPr>
          <a:xfrm>
            <a:off x="1064888" y="1951994"/>
            <a:ext cx="2468779" cy="356902"/>
          </a:xfrm>
          <a:prstGeom prst="rect">
            <a:avLst/>
          </a:prstGeom>
        </p:spPr>
      </p:pic>
      <p:sp>
        <p:nvSpPr>
          <p:cNvPr id="6" name="Segnaposto data 2">
            <a:extLst>
              <a:ext uri="{FF2B5EF4-FFF2-40B4-BE49-F238E27FC236}">
                <a16:creationId xmlns:a16="http://schemas.microsoft.com/office/drawing/2014/main" id="{B5095A0D-1F04-FA89-94E2-BF75653890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E5EFB3C3-70BD-03E3-2FAE-C21A1EB6A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DB3B8B42-ABEE-BA52-2F79-6C1EEF5311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347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4C867D-E747-4DBF-0706-A4211B6F6D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284009-7063-A5D4-F9DF-CC4020609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Our technique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C26A785-3028-16C8-7F47-93A86D78F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noProof="0" dirty="0"/>
              <a:t>Francesco Scatigno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8D31D1D-7706-F58A-78BD-37D896493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6</a:t>
            </a:fld>
            <a:endParaRPr lang="en-CA" noProof="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55B3CCB-B163-DC8F-6C87-6243879D5FDA}"/>
              </a:ext>
            </a:extLst>
          </p:cNvPr>
          <p:cNvSpPr txBox="1"/>
          <p:nvPr/>
        </p:nvSpPr>
        <p:spPr>
          <a:xfrm>
            <a:off x="4103446" y="2033367"/>
            <a:ext cx="417988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700" b="1" noProof="0" dirty="0"/>
              <a:t>Multi-robot online coverage with a team of resource-constrained micro aerial vehicles </a:t>
            </a:r>
          </a:p>
          <a:p>
            <a:r>
              <a:rPr lang="en-CA" sz="1400" b="0" i="0" u="none" strike="noStrike" baseline="0" noProof="0" dirty="0">
                <a:latin typeface="NimbusRomNo9L-Regu"/>
              </a:rPr>
              <a:t>I Lucas Waelti , I. Kagan </a:t>
            </a:r>
            <a:r>
              <a:rPr lang="en-CA" sz="1400" b="0" i="0" u="none" strike="noStrike" baseline="0" noProof="0" dirty="0" err="1">
                <a:latin typeface="NimbusRomNo9L-Regu"/>
              </a:rPr>
              <a:t>Erunsal</a:t>
            </a:r>
            <a:r>
              <a:rPr lang="en-CA" sz="1400" b="0" i="0" u="none" strike="noStrike" baseline="0" noProof="0" dirty="0">
                <a:latin typeface="NimbusRomNo9L-Regu"/>
              </a:rPr>
              <a:t> , </a:t>
            </a:r>
            <a:r>
              <a:rPr lang="en-CA" sz="1400" b="0" i="0" u="none" strike="noStrike" baseline="0" noProof="0" dirty="0" err="1">
                <a:latin typeface="NimbusRomNo9L-Regu"/>
              </a:rPr>
              <a:t>Alcherio</a:t>
            </a:r>
            <a:r>
              <a:rPr lang="en-CA" sz="1400" b="0" i="0" u="none" strike="noStrike" baseline="0" noProof="0" dirty="0">
                <a:latin typeface="NimbusRomNo9L-Regu"/>
              </a:rPr>
              <a:t> </a:t>
            </a:r>
            <a:r>
              <a:rPr lang="en-CA" sz="1400" b="0" i="0" u="none" strike="noStrike" baseline="0" noProof="0" dirty="0" err="1">
                <a:latin typeface="NimbusRomNo9L-Regu"/>
              </a:rPr>
              <a:t>Martinoli</a:t>
            </a:r>
            <a:r>
              <a:rPr lang="en-CA" sz="1400" b="0" i="0" u="none" strike="noStrike" baseline="0" noProof="0" dirty="0">
                <a:latin typeface="NimbusRomNo9L-Regu"/>
              </a:rPr>
              <a:t> </a:t>
            </a:r>
            <a:endParaRPr lang="en-CA" sz="1400" noProof="0" dirty="0"/>
          </a:p>
        </p:txBody>
      </p:sp>
      <p:pic>
        <p:nvPicPr>
          <p:cNvPr id="8" name="Immagine 7" descr="Immagine che contiene schizzo, disegno, Arte bambini, arte&#10;&#10;Il contenuto generato dall'IA potrebbe non essere corretto.">
            <a:extLst>
              <a:ext uri="{FF2B5EF4-FFF2-40B4-BE49-F238E27FC236}">
                <a16:creationId xmlns:a16="http://schemas.microsoft.com/office/drawing/2014/main" id="{AF84BFC5-B74E-50E6-64FF-F9FE92D7E64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0637"/>
          <a:stretch>
            <a:fillRect/>
          </a:stretch>
        </p:blipFill>
        <p:spPr>
          <a:xfrm>
            <a:off x="1541958" y="1232265"/>
            <a:ext cx="1846701" cy="2694809"/>
          </a:xfrm>
          <a:prstGeom prst="rect">
            <a:avLst/>
          </a:prstGeom>
        </p:spPr>
      </p:pic>
      <p:sp>
        <p:nvSpPr>
          <p:cNvPr id="6" name="Segnaposto data 2">
            <a:extLst>
              <a:ext uri="{FF2B5EF4-FFF2-40B4-BE49-F238E27FC236}">
                <a16:creationId xmlns:a16="http://schemas.microsoft.com/office/drawing/2014/main" id="{3C9D32B7-2AA7-F163-2712-BEF0FE5CDF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14B46EC2-678F-C89A-2F2F-80777B2CB5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8643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ABEF20-6EB1-A6F5-B682-39958B358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noProof="0" dirty="0"/>
              <a:t>Hybrid system Architecture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DB94AE9-E2EE-1526-B0B8-51FD18544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7</a:t>
            </a:fld>
            <a:endParaRPr lang="en-CA" noProof="0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2F82C37D-000F-1CC7-6D76-371C5AEBF3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1493" y="1684961"/>
            <a:ext cx="4689745" cy="1773578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14736941-82E9-0D6A-CEF5-E3F225C084AE}"/>
              </a:ext>
            </a:extLst>
          </p:cNvPr>
          <p:cNvSpPr txBox="1"/>
          <p:nvPr/>
        </p:nvSpPr>
        <p:spPr>
          <a:xfrm>
            <a:off x="1030941" y="1353670"/>
            <a:ext cx="2734235" cy="2762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000" b="1" noProof="0" dirty="0"/>
              <a:t>Centralized coordination </a:t>
            </a:r>
            <a:r>
              <a:rPr lang="en-CA" sz="1800" noProof="0" dirty="0"/>
              <a:t>via Ground Station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000" b="1" noProof="0" dirty="0"/>
              <a:t>Distributed path planning </a:t>
            </a:r>
            <a:r>
              <a:rPr lang="en-CA" sz="1800" noProof="0" dirty="0"/>
              <a:t>on individual MAVS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000" b="1" noProof="0" dirty="0"/>
              <a:t>Real time task assignment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noProof="0" dirty="0"/>
          </a:p>
        </p:txBody>
      </p:sp>
      <p:sp>
        <p:nvSpPr>
          <p:cNvPr id="8" name="Segnaposto data 2">
            <a:extLst>
              <a:ext uri="{FF2B5EF4-FFF2-40B4-BE49-F238E27FC236}">
                <a16:creationId xmlns:a16="http://schemas.microsoft.com/office/drawing/2014/main" id="{63CF9ACA-B6AD-0D13-5694-BADCBEE1CB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151434B9-7713-256C-1D5F-CD5C08B3C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83029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EEF2A6F-FF8D-B207-7528-7119B56EBC06}"/>
              </a:ext>
            </a:extLst>
          </p:cNvPr>
          <p:cNvSpPr txBox="1"/>
          <p:nvPr/>
        </p:nvSpPr>
        <p:spPr>
          <a:xfrm>
            <a:off x="7194176" y="195263"/>
            <a:ext cx="151503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/>
              <a:t>Our</a:t>
            </a:r>
            <a:r>
              <a:rPr lang="it-IT" dirty="0"/>
              <a:t> technique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5728ADF4-E3E1-425D-B844-127961AAEE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2220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magine 16">
            <a:extLst>
              <a:ext uri="{FF2B5EF4-FFF2-40B4-BE49-F238E27FC236}">
                <a16:creationId xmlns:a16="http://schemas.microsoft.com/office/drawing/2014/main" id="{6D93AFDC-0B71-0210-1D04-FA2D5F93085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0069" r="50000"/>
          <a:stretch>
            <a:fillRect/>
          </a:stretch>
        </p:blipFill>
        <p:spPr>
          <a:xfrm>
            <a:off x="459615" y="2876550"/>
            <a:ext cx="4099267" cy="1614774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E2814C0B-C1A4-33A8-A661-BBD73D418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131032"/>
            <a:ext cx="7495054" cy="1072753"/>
          </a:xfrm>
        </p:spPr>
        <p:txBody>
          <a:bodyPr>
            <a:normAutofit/>
          </a:bodyPr>
          <a:lstStyle/>
          <a:p>
            <a:r>
              <a:rPr lang="en-CA" noProof="0" dirty="0"/>
              <a:t>Centralized Ground station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809A652-98AA-272A-079F-905598E7C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8</a:t>
            </a:fld>
            <a:endParaRPr lang="en-CA" noProof="0" dirty="0"/>
          </a:p>
        </p:txBody>
      </p:sp>
      <p:sp>
        <p:nvSpPr>
          <p:cNvPr id="6" name="AutoShape 2">
            <a:extLst>
              <a:ext uri="{FF2B5EF4-FFF2-40B4-BE49-F238E27FC236}">
                <a16:creationId xmlns:a16="http://schemas.microsoft.com/office/drawing/2014/main" id="{0936C8F5-8B8F-2B5F-D627-61E0141E4E6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 noProof="0" dirty="0"/>
          </a:p>
        </p:txBody>
      </p:sp>
      <p:sp>
        <p:nvSpPr>
          <p:cNvPr id="7" name="AutoShape 4" descr="Immagine">
            <a:extLst>
              <a:ext uri="{FF2B5EF4-FFF2-40B4-BE49-F238E27FC236}">
                <a16:creationId xmlns:a16="http://schemas.microsoft.com/office/drawing/2014/main" id="{72A9C91B-A592-CC50-136A-CAF785B3449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25717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 noProof="0" dirty="0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6D93AFDC-0B71-0210-1D04-FA2D5F93085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117" t="50069"/>
          <a:stretch>
            <a:fillRect/>
          </a:stretch>
        </p:blipFill>
        <p:spPr>
          <a:xfrm>
            <a:off x="4541516" y="2876550"/>
            <a:ext cx="4089722" cy="1614774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B0662362-0B49-C830-513E-040671B9D9A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117" b="51108"/>
          <a:stretch>
            <a:fillRect/>
          </a:stretch>
        </p:blipFill>
        <p:spPr>
          <a:xfrm>
            <a:off x="4541516" y="1313707"/>
            <a:ext cx="4089722" cy="1581170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DB361CE3-5750-A22B-955B-1C8C521E48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9906" b="52241"/>
          <a:stretch>
            <a:fillRect/>
          </a:stretch>
        </p:blipFill>
        <p:spPr>
          <a:xfrm>
            <a:off x="449112" y="1332033"/>
            <a:ext cx="4106984" cy="1544517"/>
          </a:xfrm>
          <a:prstGeom prst="rect">
            <a:avLst/>
          </a:prstGeom>
        </p:spPr>
      </p:pic>
      <p:sp>
        <p:nvSpPr>
          <p:cNvPr id="8" name="Segnaposto data 2">
            <a:extLst>
              <a:ext uri="{FF2B5EF4-FFF2-40B4-BE49-F238E27FC236}">
                <a16:creationId xmlns:a16="http://schemas.microsoft.com/office/drawing/2014/main" id="{38735B86-1FEB-25FF-C28B-246C2A6719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FC47C8A8-5EAD-A2A1-21D8-893B14142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ACE96C82-8411-0D55-36EF-A77DCF9DF6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02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33A0832-02D4-3703-4627-F8E45B0E9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131032"/>
            <a:ext cx="7726363" cy="638989"/>
          </a:xfrm>
        </p:spPr>
        <p:txBody>
          <a:bodyPr/>
          <a:lstStyle/>
          <a:p>
            <a:r>
              <a:rPr lang="en-CA" noProof="0" dirty="0"/>
              <a:t>Environmental representation: Voxel discretization 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3A354E1-F57A-C783-7655-2C3F947CA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1CD7C-2161-7D43-862E-CE4C333CD873}" type="slidenum">
              <a:rPr lang="en-CA" noProof="0" smtClean="0"/>
              <a:pPr/>
              <a:t>9</a:t>
            </a:fld>
            <a:endParaRPr lang="en-CA" noProof="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D8A266B7-E0A2-5053-0B71-7D21CA9794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7231" y="801440"/>
            <a:ext cx="2318734" cy="306921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5544B7A8-BCF6-EDE2-1450-B4E2D06FF5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4714" y="801440"/>
            <a:ext cx="2275321" cy="3069215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3E90CE66-458D-E089-957B-31F14AB583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0918" y="801440"/>
            <a:ext cx="2327564" cy="3069215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82DB0D84-BC78-154F-E8D2-A6AF956A82A5}"/>
              </a:ext>
            </a:extLst>
          </p:cNvPr>
          <p:cNvSpPr txBox="1"/>
          <p:nvPr/>
        </p:nvSpPr>
        <p:spPr>
          <a:xfrm>
            <a:off x="3547231" y="3961039"/>
            <a:ext cx="2318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noProof="0" dirty="0"/>
              <a:t>Region of Interest Map</a:t>
            </a:r>
          </a:p>
          <a:p>
            <a:pPr algn="ctr"/>
            <a:endParaRPr lang="en-CA" b="1" noProof="0" dirty="0"/>
          </a:p>
          <a:p>
            <a:pPr algn="ctr"/>
            <a:r>
              <a:rPr lang="en-CA" noProof="0" dirty="0"/>
              <a:t>Target coverage area for </a:t>
            </a:r>
          </a:p>
          <a:p>
            <a:pPr algn="ctr"/>
            <a:r>
              <a:rPr lang="en-CA" noProof="0" dirty="0"/>
              <a:t>Enhanced spatial queries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4A61768F-61D9-96A0-E68B-E8DEB33A8100}"/>
              </a:ext>
            </a:extLst>
          </p:cNvPr>
          <p:cNvSpPr txBox="1"/>
          <p:nvPr/>
        </p:nvSpPr>
        <p:spPr>
          <a:xfrm>
            <a:off x="5953544" y="3961839"/>
            <a:ext cx="2318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noProof="0" dirty="0"/>
              <a:t>Avoidance Map</a:t>
            </a:r>
          </a:p>
          <a:p>
            <a:pPr algn="ctr"/>
            <a:endParaRPr lang="en-CA" b="1" noProof="0" dirty="0"/>
          </a:p>
          <a:p>
            <a:pPr algn="ctr"/>
            <a:r>
              <a:rPr lang="en-CA" noProof="0" dirty="0"/>
              <a:t>Coarser voxel grid for collision-free planning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6691C40E-EEC5-8307-0B6F-6AAB5EC0C400}"/>
              </a:ext>
            </a:extLst>
          </p:cNvPr>
          <p:cNvSpPr txBox="1"/>
          <p:nvPr/>
        </p:nvSpPr>
        <p:spPr>
          <a:xfrm>
            <a:off x="1140918" y="3961039"/>
            <a:ext cx="2318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noProof="0" dirty="0"/>
              <a:t>Observation Map</a:t>
            </a:r>
          </a:p>
          <a:p>
            <a:pPr algn="ctr"/>
            <a:endParaRPr lang="en-CA" b="1" noProof="0" dirty="0"/>
          </a:p>
          <a:p>
            <a:pPr algn="ctr"/>
            <a:r>
              <a:rPr lang="en-CA" noProof="0" dirty="0"/>
              <a:t>Tracks coverage progress, showing voxel status</a:t>
            </a:r>
          </a:p>
        </p:txBody>
      </p:sp>
      <p:sp>
        <p:nvSpPr>
          <p:cNvPr id="6" name="Segnaposto data 2">
            <a:extLst>
              <a:ext uri="{FF2B5EF4-FFF2-40B4-BE49-F238E27FC236}">
                <a16:creationId xmlns:a16="http://schemas.microsoft.com/office/drawing/2014/main" id="{BDA69BD5-2A47-DEA4-2D52-DE2D63A378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16200000">
            <a:off x="-1221413" y="2778452"/>
            <a:ext cx="3341052" cy="911524"/>
          </a:xfrm>
        </p:spPr>
        <p:txBody>
          <a:bodyPr/>
          <a:lstStyle/>
          <a:p>
            <a:r>
              <a:rPr lang="en-CA" noProof="0" dirty="0"/>
              <a:t> </a:t>
            </a:r>
            <a:r>
              <a:rPr lang="en-CA" sz="800" noProof="0" dirty="0"/>
              <a:t>MULTI-ROBOT COVERAGE BENCHMARKING</a:t>
            </a:r>
            <a:endParaRPr lang="en-CA" noProof="0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556BC449-BE41-94B4-64D0-7ED9E82EF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7115989" y="1874064"/>
            <a:ext cx="3543260" cy="51276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CA" noProof="0" dirty="0"/>
              <a:t>Francesco Scatigno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287669C-2A27-E7FC-70AA-EBA9D35C92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58815"/>
            <a:ext cx="904875" cy="6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13845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EPFL - New Colors 2019">
      <a:dk1>
        <a:srgbClr val="413C3A"/>
      </a:dk1>
      <a:lt1>
        <a:srgbClr val="FFFFFF"/>
      </a:lt1>
      <a:dk2>
        <a:srgbClr val="413C3A"/>
      </a:dk2>
      <a:lt2>
        <a:srgbClr val="CAC7C7"/>
      </a:lt2>
      <a:accent1>
        <a:srgbClr val="E30613"/>
      </a:accent1>
      <a:accent2>
        <a:srgbClr val="00A79F"/>
      </a:accent2>
      <a:accent3>
        <a:srgbClr val="413C3A"/>
      </a:accent3>
      <a:accent4>
        <a:srgbClr val="007480"/>
      </a:accent4>
      <a:accent5>
        <a:srgbClr val="F39869"/>
      </a:accent5>
      <a:accent6>
        <a:srgbClr val="B51F1F"/>
      </a:accent6>
      <a:hlink>
        <a:srgbClr val="ED6E9C"/>
      </a:hlink>
      <a:folHlink>
        <a:srgbClr val="4F8FCC"/>
      </a:folHlink>
    </a:clrScheme>
    <a:fontScheme name="EPFL_Beta2">
      <a:majorFont>
        <a:latin typeface="Franklin Gothic Demi Cond"/>
        <a:ea typeface=""/>
        <a:cs typeface=""/>
      </a:majorFont>
      <a:minorFont>
        <a:latin typeface="Arial"/>
        <a:ea typeface=""/>
        <a:cs typeface="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EPFL_Beta2" id="{6A525B41-3E68-491F-A6C9-0B15EA1321FE}" vid="{993E2952-EB5D-4425-8012-1B04381EBC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FC127AB4946248A5685C1F92D54FFE" ma:contentTypeVersion="0" ma:contentTypeDescription="Crée un document." ma:contentTypeScope="" ma:versionID="ef3ff242486930b75c69099c0dd02c5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ab09c1ba23edfaa45a5e9d385267c9b5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48A6C70-7FF5-480A-B09B-7D0A19B2F431}">
  <ds:schemaRefs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266205E9-12FC-4D6C-B0C7-1E9025EEB15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8CE09B-89B1-4B5D-BED2-87C84F0777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Thème Office</Template>
  <TotalTime>0</TotalTime>
  <Words>1394</Words>
  <Application>Microsoft Office PowerPoint</Application>
  <PresentationFormat>Presentazione su schermo (16:9)</PresentationFormat>
  <Paragraphs>425</Paragraphs>
  <Slides>51</Slides>
  <Notes>15</Notes>
  <HiddenSlides>0</HiddenSlides>
  <MMClips>6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51</vt:i4>
      </vt:variant>
    </vt:vector>
  </HeadingPairs>
  <TitlesOfParts>
    <vt:vector size="59" baseType="lpstr">
      <vt:lpstr>Aptos</vt:lpstr>
      <vt:lpstr>Arial</vt:lpstr>
      <vt:lpstr>Cambria Math</vt:lpstr>
      <vt:lpstr>CMR8</vt:lpstr>
      <vt:lpstr>Franklin Gothic Demi Cond</vt:lpstr>
      <vt:lpstr>NimbusRomNo9L-Regu</vt:lpstr>
      <vt:lpstr>Wingdings</vt:lpstr>
      <vt:lpstr>Thème Office</vt:lpstr>
      <vt:lpstr>Benchmarking a Multi-Robot System Composed of Flying Quadrotors for the Coverage of Known Assets</vt:lpstr>
      <vt:lpstr>Table of content</vt:lpstr>
      <vt:lpstr>Background </vt:lpstr>
      <vt:lpstr>Presentazione standard di PowerPoint</vt:lpstr>
      <vt:lpstr>State-of-the-art techniques </vt:lpstr>
      <vt:lpstr>Our technique</vt:lpstr>
      <vt:lpstr>Hybrid system Architecture </vt:lpstr>
      <vt:lpstr>Centralized Ground station </vt:lpstr>
      <vt:lpstr>Environmental representation: Voxel discretization  </vt:lpstr>
      <vt:lpstr>Task Structure  </vt:lpstr>
      <vt:lpstr>Our technique Simulation  </vt:lpstr>
      <vt:lpstr>Presentazione standard di PowerPoint</vt:lpstr>
      <vt:lpstr>NBV technique</vt:lpstr>
      <vt:lpstr>Frontier-based technique</vt:lpstr>
      <vt:lpstr>Presentazione standard di PowerPoint</vt:lpstr>
      <vt:lpstr>Methods</vt:lpstr>
      <vt:lpstr>NBV Adaptation </vt:lpstr>
      <vt:lpstr>Architecture</vt:lpstr>
      <vt:lpstr>Sampling strategy</vt:lpstr>
      <vt:lpstr>Gain computation </vt:lpstr>
      <vt:lpstr>NBV Simulation  </vt:lpstr>
      <vt:lpstr>Frontier-based adaptation </vt:lpstr>
      <vt:lpstr>Architecture</vt:lpstr>
      <vt:lpstr>Frontier definition </vt:lpstr>
      <vt:lpstr>Frontiers clustering</vt:lpstr>
      <vt:lpstr>Gain computation </vt:lpstr>
      <vt:lpstr>Collector filtering  &amp;  frontier selection  </vt:lpstr>
      <vt:lpstr>Frontier-based Simulation  </vt:lpstr>
      <vt:lpstr>Experimental Setup</vt:lpstr>
      <vt:lpstr>Metrics for comparison </vt:lpstr>
      <vt:lpstr>NBV Comparison  </vt:lpstr>
      <vt:lpstr>Frontier-based Comparison  </vt:lpstr>
      <vt:lpstr>Coverage performance comparison </vt:lpstr>
      <vt:lpstr>Results </vt:lpstr>
      <vt:lpstr>Results </vt:lpstr>
      <vt:lpstr>Real experiment</vt:lpstr>
      <vt:lpstr>Presentazione standard di PowerPoint</vt:lpstr>
      <vt:lpstr>Unknowm exploration technique</vt:lpstr>
      <vt:lpstr>Literature review</vt:lpstr>
      <vt:lpstr>Voxmap   </vt:lpstr>
      <vt:lpstr>Robot Exploration  System</vt:lpstr>
      <vt:lpstr>Next-Target selection </vt:lpstr>
      <vt:lpstr>Path planner </vt:lpstr>
      <vt:lpstr>Experimental Setup</vt:lpstr>
      <vt:lpstr>Simulation  </vt:lpstr>
      <vt:lpstr>Environments Reconstruction </vt:lpstr>
      <vt:lpstr>Conclusion </vt:lpstr>
      <vt:lpstr>Next Target </vt:lpstr>
      <vt:lpstr>Thank you</vt:lpstr>
      <vt:lpstr>Frontier-based formulas</vt:lpstr>
      <vt:lpstr>NBV formulas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EPFL</dc:title>
  <dc:creator>Utilisateur Microsoft Office</dc:creator>
  <cp:lastModifiedBy>Scatigno  Francesco</cp:lastModifiedBy>
  <cp:revision>88</cp:revision>
  <dcterms:created xsi:type="dcterms:W3CDTF">2019-04-02T06:24:35Z</dcterms:created>
  <dcterms:modified xsi:type="dcterms:W3CDTF">2025-09-27T14:28:30Z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0x0101001BFC127AB4946248A5685C1F92D54FFE</vt:lpwstr>
  </property>
</Properties>
</file>